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79" r:id="rId2"/>
    <p:sldId id="277" r:id="rId3"/>
    <p:sldId id="278" r:id="rId4"/>
    <p:sldId id="280" r:id="rId5"/>
    <p:sldId id="281" r:id="rId6"/>
    <p:sldId id="282" r:id="rId7"/>
    <p:sldId id="275" r:id="rId8"/>
    <p:sldId id="283" r:id="rId9"/>
    <p:sldId id="284" r:id="rId10"/>
    <p:sldId id="287" r:id="rId11"/>
    <p:sldId id="286" r:id="rId12"/>
    <p:sldId id="285" r:id="rId13"/>
    <p:sldId id="288" r:id="rId14"/>
    <p:sldId id="290" r:id="rId15"/>
    <p:sldId id="289" r:id="rId16"/>
    <p:sldId id="292" r:id="rId17"/>
    <p:sldId id="294" r:id="rId18"/>
    <p:sldId id="295" r:id="rId19"/>
    <p:sldId id="293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0"/>
    <a:srgbClr val="86B3B4"/>
    <a:srgbClr val="795B64"/>
    <a:srgbClr val="4F3B41"/>
    <a:srgbClr val="6CA3A4"/>
    <a:srgbClr val="0066CC"/>
    <a:srgbClr val="FFE9C9"/>
    <a:srgbClr val="000064"/>
    <a:srgbClr val="ECEDEE"/>
    <a:srgbClr val="E3E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48EF19F-5091-40D6-B296-9462F6B2D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120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55E6EC-79B3-4D28-9926-4A0045C0DC7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01887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2" descr="oldbook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79" name="AutoShape 87"/>
          <p:cNvSpPr>
            <a:spLocks noGrp="1" noChangeArrowheads="1"/>
          </p:cNvSpPr>
          <p:nvPr>
            <p:ph type="ctrTitle"/>
          </p:nvPr>
        </p:nvSpPr>
        <p:spPr>
          <a:xfrm>
            <a:off x="2700338" y="2130425"/>
            <a:ext cx="3240087" cy="2019300"/>
          </a:xfrm>
          <a:prstGeom prst="roundRect">
            <a:avLst>
              <a:gd name="adj" fmla="val 16667"/>
            </a:avLst>
          </a:prstGeom>
          <a:solidFill>
            <a:srgbClr val="FFE9C9"/>
          </a:solidFill>
          <a:effectLst>
            <a:outerShdw dist="45791" dir="2021404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80" name="Rectangle 8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8500"/>
            <a:ext cx="6400800" cy="11303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BA7EF6-A0A3-4C95-A2CE-6235CE0D3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220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59512-51A5-4614-9716-347857BD7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530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274638"/>
            <a:ext cx="1854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274638"/>
            <a:ext cx="5410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C1E8B-A8E8-45BE-8851-4D38F93DEC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601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41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71550" y="1600200"/>
            <a:ext cx="7416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4FC1F-CFF6-4A62-A5B3-332EAC001E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830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41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71550" y="1600200"/>
            <a:ext cx="3632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600200"/>
            <a:ext cx="3632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447E4-553A-4C3D-BF63-7A53CAACD5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193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7CC64-D4FB-40BF-AC17-EC7D650A8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067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D4BD0-4F2D-4709-BD00-FAD15B371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102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600200"/>
            <a:ext cx="3632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600200"/>
            <a:ext cx="3632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91E2E-4972-46DE-868D-4617FF53C0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129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4FF67-B1CC-4932-91FA-AFE6B534D3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942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342F3-CBCF-448A-8331-F30EA58B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296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CEE25-EA7C-4238-AB2A-B2B9DB4D0D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465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16755-C24F-430C-9CCA-0EDAA9E887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202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8A6A9-BD14-44DD-8795-C9AA76B0BC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252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6" descr="open-book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4288"/>
            <a:ext cx="9001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74638"/>
            <a:ext cx="741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600200"/>
            <a:ext cx="7416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75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5475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C7F7132-C98F-4FA2-8421-F162CDD09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71774" y="2130425"/>
            <a:ext cx="3240405" cy="2019300"/>
          </a:xfrm>
        </p:spPr>
        <p:txBody>
          <a:bodyPr/>
          <a:lstStyle/>
          <a:p>
            <a:r>
              <a:rPr lang="hr-HR" spc="3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C" panose="02000503050000020004" pitchFamily="50" charset="-18"/>
              </a:rPr>
              <a:t>Braća GRIMM</a:t>
            </a:r>
            <a:r>
              <a:rPr lang="hr-HR" sz="800" spc="300" dirty="0" smtClean="0">
                <a:solidFill>
                  <a:srgbClr val="86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C" panose="02000503050000020004" pitchFamily="50" charset="-18"/>
              </a:rPr>
              <a:t/>
            </a:r>
            <a:br>
              <a:rPr lang="hr-HR" sz="800" spc="300" dirty="0" smtClean="0">
                <a:solidFill>
                  <a:srgbClr val="86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C" panose="02000503050000020004" pitchFamily="50" charset="-18"/>
              </a:rPr>
            </a:br>
            <a:r>
              <a:rPr lang="hr-HR" spc="300" dirty="0" smtClean="0">
                <a:solidFill>
                  <a:srgbClr val="86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C" panose="02000503050000020004" pitchFamily="50" charset="-18"/>
              </a:rPr>
              <a:t/>
            </a:r>
            <a:br>
              <a:rPr lang="hr-HR" spc="300" dirty="0" smtClean="0">
                <a:solidFill>
                  <a:srgbClr val="86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C" panose="02000503050000020004" pitchFamily="50" charset="-18"/>
              </a:rPr>
            </a:br>
            <a:r>
              <a:rPr lang="hr-HR" sz="3200" spc="300" dirty="0" err="1" smtClean="0">
                <a:solidFill>
                  <a:srgbClr val="86B3B4"/>
                </a:solidFill>
                <a:effectLst>
                  <a:glow rad="127000">
                    <a:srgbClr val="795B64"/>
                  </a:glow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Alegreya SC" panose="02000503050000020004" pitchFamily="50" charset="-18"/>
              </a:rPr>
              <a:t>trnoružica</a:t>
            </a:r>
            <a:endParaRPr lang="hr-HR" sz="3200" spc="300" dirty="0">
              <a:solidFill>
                <a:srgbClr val="86B3B4"/>
              </a:solidFill>
              <a:effectLst>
                <a:glow rad="127000">
                  <a:srgbClr val="795B6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greya SC" panose="02000503050000020004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3796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4572000" y="548640"/>
            <a:ext cx="360045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KAKO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 OKRENU, </a:t>
            </a:r>
            <a:endParaRPr lang="hr-HR" sz="11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VRATA SE OTVORIŠE,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 UNUTRA, </a:t>
            </a:r>
            <a:endParaRPr lang="hr-HR" sz="11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TO U IZBICI SJEDI STARA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ŽENA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VRETENOM U RUCI</a:t>
            </a:r>
            <a:endParaRPr lang="hr-HR" sz="11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MARLJIVO PREDE KUDJELJU.</a:t>
            </a:r>
            <a:endParaRPr lang="hr-HR" sz="1100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971550" y="4790857"/>
            <a:ext cx="336142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USPELA SE PO ZAVOJITIM STEPENICAMA</a:t>
            </a:r>
            <a:endParaRPr lang="hr-HR" sz="11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DOSPJELA DO NEKIH MALIH VRATA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KLJUČANICI BIO ZARĐAO KLJUČ;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11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516471"/>
            <a:ext cx="3359919" cy="420789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5" y="2620420"/>
            <a:ext cx="3240405" cy="3789045"/>
          </a:xfrm>
          <a:prstGeom prst="rect">
            <a:avLst/>
          </a:prstGeom>
        </p:spPr>
      </p:pic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1053033" y="908685"/>
            <a:ext cx="968241" cy="304612"/>
          </a:xfrm>
        </p:spPr>
        <p:txBody>
          <a:bodyPr/>
          <a:lstStyle/>
          <a:p>
            <a:pPr>
              <a:defRPr/>
            </a:pPr>
            <a:r>
              <a:rPr lang="en-US" altLang="en-US" sz="1200" dirty="0" smtClean="0">
                <a:latin typeface="Alegreya SC" panose="02000503050000020004" pitchFamily="50" charset="-18"/>
              </a:rPr>
              <a:t>Lana </a:t>
            </a:r>
            <a:r>
              <a:rPr lang="en-US" altLang="en-US" sz="1200" dirty="0" err="1" smtClean="0">
                <a:latin typeface="Alegreya SC" panose="02000503050000020004" pitchFamily="50" charset="-18"/>
              </a:rPr>
              <a:t>Perić</a:t>
            </a:r>
            <a:endParaRPr lang="en-US" altLang="en-US" sz="1200" dirty="0">
              <a:latin typeface="Alegreya SC" panose="02000503050000020004" pitchFamily="50" charset="-18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6552247" y="3068955"/>
            <a:ext cx="1440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latin typeface="Alegreya SC" panose="02000503050000020004" pitchFamily="50" charset="-18"/>
              </a:rPr>
              <a:t>Gabriel </a:t>
            </a:r>
            <a:r>
              <a:rPr lang="hr-HR" sz="1200" dirty="0" err="1" smtClean="0">
                <a:latin typeface="Alegreya SC" panose="02000503050000020004" pitchFamily="50" charset="-18"/>
              </a:rPr>
              <a:t>Cmiljanić</a:t>
            </a:r>
            <a:endParaRPr lang="hr-HR" sz="1200" dirty="0">
              <a:latin typeface="Alegreya SC" panose="02000503050000020004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61831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4884322" y="5325218"/>
            <a:ext cx="3366135" cy="1293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ČIM GA DODIRNU, ISPUNI SE ČAROBNO PROROŠTVO; 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KRALJEVNA SE UBODE U PRST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883951" y="705177"/>
            <a:ext cx="360045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DOBAR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DAN, STARA MAJČICE - POZDRAVI JE KRALJEVSKA KĆI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hr-HR" sz="8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ŠTO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RADIŠ OVDJE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hr-HR" sz="8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PREDEM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ODGOVORI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STARICA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KIMNU GLAVOM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hr-HR" sz="8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4884322" y="548640"/>
            <a:ext cx="32922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ŠTO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TO,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ŠTO TAKO VESELO SKAČE? –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ZAPITA DJEVOJKA 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 UZE VRETENO, DA PREDE.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44" y="3300147"/>
            <a:ext cx="3266063" cy="312900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3"/>
          <a:stretch/>
        </p:blipFill>
        <p:spPr>
          <a:xfrm>
            <a:off x="4932045" y="2207496"/>
            <a:ext cx="3318412" cy="3117722"/>
          </a:xfrm>
          <a:prstGeom prst="rect">
            <a:avLst/>
          </a:prstGeom>
        </p:spPr>
      </p:pic>
      <p:sp>
        <p:nvSpPr>
          <p:cNvPr id="9" name="Rezervirano mjesto podnožja 8"/>
          <p:cNvSpPr>
            <a:spLocks noGrp="1"/>
          </p:cNvSpPr>
          <p:nvPr>
            <p:ph type="ftr" sz="quarter" idx="11"/>
          </p:nvPr>
        </p:nvSpPr>
        <p:spPr>
          <a:xfrm>
            <a:off x="2828876" y="3598737"/>
            <a:ext cx="1386205" cy="373873"/>
          </a:xfrm>
        </p:spPr>
        <p:txBody>
          <a:bodyPr/>
          <a:lstStyle/>
          <a:p>
            <a:pPr>
              <a:defRPr/>
            </a:pPr>
            <a:r>
              <a:rPr lang="en-US" altLang="en-US" sz="1200" dirty="0" smtClean="0">
                <a:latin typeface="Alegreya SC" panose="02000503050000020004" pitchFamily="50" charset="-18"/>
              </a:rPr>
              <a:t>Tin </a:t>
            </a:r>
            <a:r>
              <a:rPr lang="en-US" altLang="en-US" sz="1200" dirty="0" err="1" smtClean="0">
                <a:latin typeface="Alegreya SC" panose="02000503050000020004" pitchFamily="50" charset="-18"/>
              </a:rPr>
              <a:t>Černoga</a:t>
            </a:r>
            <a:endParaRPr lang="en-US" altLang="en-US" sz="1200" dirty="0">
              <a:latin typeface="Alegreya SC" panose="02000503050000020004" pitchFamily="50" charset="-18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6732269" y="5121721"/>
            <a:ext cx="1440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latin typeface="Alegreya SC" panose="02000503050000020004" pitchFamily="50" charset="-18"/>
              </a:rPr>
              <a:t>        Niko </a:t>
            </a:r>
            <a:r>
              <a:rPr lang="hr-HR" sz="1200" dirty="0">
                <a:latin typeface="Alegreya SC" panose="02000503050000020004" pitchFamily="50" charset="-18"/>
              </a:rPr>
              <a:t>V</a:t>
            </a:r>
            <a:r>
              <a:rPr lang="hr-HR" sz="1200" dirty="0" smtClean="0">
                <a:latin typeface="Alegreya SC" panose="02000503050000020004" pitchFamily="50" charset="-18"/>
              </a:rPr>
              <a:t>ukušić</a:t>
            </a:r>
            <a:endParaRPr lang="hr-HR" sz="1200" dirty="0">
              <a:latin typeface="Alegreya SC" panose="02000503050000020004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00827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4572000" y="548640"/>
            <a:ext cx="360045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USNUŠE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SVI DVORJANICI, ZASPAŠE I KONJI U ŠTALI,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DVORIŠTU,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GOLUBOVI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KROVU,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MUHE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ZIDU...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611506" y="548640"/>
            <a:ext cx="396049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TILI ČAS PADE U POSTELJU, KOJA TU STAJAŠE,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ZASPA DUBOKIM SNOM.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hr-HR" sz="8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TAJ SE SAN PROŠIRI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ČITAV DVOR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96" y="2152632"/>
            <a:ext cx="2826914" cy="3129498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791526" y="5362628"/>
            <a:ext cx="378047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USNUŠE KRALJ I KRALJICA, 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KOJI UPRAVO BIJAHU STIGLI KUĆI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UŠLI U DVORANU; </a:t>
            </a:r>
          </a:p>
        </p:txBody>
      </p:sp>
      <p:sp>
        <p:nvSpPr>
          <p:cNvPr id="7" name="Rezervirano mjesto sadržaja 2"/>
          <p:cNvSpPr>
            <a:spLocks noGrp="1"/>
          </p:cNvSpPr>
          <p:nvPr>
            <p:ph idx="1"/>
          </p:nvPr>
        </p:nvSpPr>
        <p:spPr>
          <a:xfrm>
            <a:off x="4571999" y="3126146"/>
            <a:ext cx="3627917" cy="1828800"/>
          </a:xfrm>
        </p:spPr>
        <p:txBody>
          <a:bodyPr/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VATRA, ŠTO PLAMSAŠE NA OGNJIŠTU, UTINJA I ZASPA: </a:t>
            </a:r>
            <a:endParaRPr lang="hr-HR" sz="1800" dirty="0">
              <a:solidFill>
                <a:srgbClr val="000000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PEČENKA PRESTADE DA CVRČI, </a:t>
            </a:r>
            <a:endParaRPr lang="hr-HR" sz="1800" dirty="0">
              <a:solidFill>
                <a:srgbClr val="000000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USNU I KUHAR: </a:t>
            </a:r>
            <a:endParaRPr lang="hr-HR" sz="1800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hr-HR" sz="18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PUSTIO </a:t>
            </a:r>
            <a:r>
              <a:rPr lang="hr-HR" sz="18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MOMKA, </a:t>
            </a:r>
            <a:endParaRPr lang="hr-HR" sz="1800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hr-HR" sz="18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KOJEGA </a:t>
            </a:r>
            <a:r>
              <a:rPr lang="hr-HR" sz="18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ZBOG </a:t>
            </a:r>
            <a:r>
              <a:rPr lang="hr-HR" sz="18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NEMARA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hr-HR" sz="18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HTIO ZA KOSU ŠČEPATI.</a:t>
            </a:r>
            <a:endParaRPr lang="hr-HR" sz="1800" dirty="0">
              <a:solidFill>
                <a:srgbClr val="000000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2580500" y="4734607"/>
            <a:ext cx="1386205" cy="424180"/>
          </a:xfrm>
        </p:spPr>
        <p:txBody>
          <a:bodyPr/>
          <a:lstStyle/>
          <a:p>
            <a:pPr>
              <a:defRPr/>
            </a:pPr>
            <a:r>
              <a:rPr lang="en-US" altLang="en-US" sz="1200" dirty="0" smtClean="0">
                <a:latin typeface="Alegreya SC" panose="02000503050000020004" pitchFamily="50" charset="-18"/>
              </a:rPr>
              <a:t>Ivan </a:t>
            </a:r>
            <a:r>
              <a:rPr lang="en-US" altLang="en-US" sz="1200" dirty="0" err="1" smtClean="0">
                <a:latin typeface="Alegreya SC" panose="02000503050000020004" pitchFamily="50" charset="-18"/>
              </a:rPr>
              <a:t>Matijević</a:t>
            </a:r>
            <a:endParaRPr lang="en-US" altLang="en-US" sz="1200" dirty="0">
              <a:latin typeface="Alegreya SC" panose="02000503050000020004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8225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4932045" y="687980"/>
            <a:ext cx="324040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OKO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DVORA PORASLA TRNOVA ŽIVICA,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IZ GODINE U GODINU SVE VIŠE DIZALA,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NAPOKON OPKOLILA ČITAVE DVORE I UZRASLA PREKO NJIH, TE SE NIŠTA VIŠE NIJE VIDJELO, NI SAMA ZASTAVA NA KROVU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hr-HR" sz="800" dirty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ČITAVOJ ZEMLJI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KOLALA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PRIČA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KAKO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TAMO SPAVA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LIJEPA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RUŽICA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TAKO JE NAZIVAHU.</a:t>
            </a:r>
            <a:endParaRPr lang="hr-HR" sz="1100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971548" y="5057775"/>
            <a:ext cx="3240405" cy="129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VJETAR UTIHNU,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DRVEĆU PRED DVORIMA NI LISTIĆ VIŠE NE ZATITRA. </a:t>
            </a:r>
            <a:endParaRPr lang="hr-HR" dirty="0">
              <a:latin typeface="Footlight MT Light" panose="0204060206030A020304" pitchFamily="18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34" y="548640"/>
            <a:ext cx="3414035" cy="4509135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411730" y="4509135"/>
            <a:ext cx="1080134" cy="424180"/>
          </a:xfrm>
        </p:spPr>
        <p:txBody>
          <a:bodyPr/>
          <a:lstStyle/>
          <a:p>
            <a:pPr>
              <a:defRPr/>
            </a:pPr>
            <a:r>
              <a:rPr lang="en-US" altLang="en-US" sz="1200" dirty="0" smtClean="0">
                <a:latin typeface="Alegreya SC" panose="02000503050000020004" pitchFamily="50" charset="-18"/>
              </a:rPr>
              <a:t>Niko </a:t>
            </a:r>
            <a:r>
              <a:rPr lang="en-US" altLang="en-US" sz="1200" dirty="0" err="1" smtClean="0">
                <a:latin typeface="Alegreya SC" panose="02000503050000020004" pitchFamily="50" charset="-18"/>
              </a:rPr>
              <a:t>Milić</a:t>
            </a:r>
            <a:endParaRPr lang="en-US" altLang="en-US" sz="1200" dirty="0">
              <a:latin typeface="Alegreya SC" panose="02000503050000020004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78223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971550" y="925440"/>
            <a:ext cx="32404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 VREMENA DO VREMENA DOLAZILI KRALJEVIĆI, 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HTJELI KROZA ŽIVICU U DVORE PRODRIJETI,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NISU USPIJEVALI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800" dirty="0" smtClean="0"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hr-HR" sz="8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KAO DA IMAŠE RUKE,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TRNJE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ČVRSTO DRŽALO;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MLADIĆI BI ZA NJ ZAPINJALI, NE MOGLI SE VIŠE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OTKINUTI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JADNICI GINULI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4909480" y="4509135"/>
            <a:ext cx="330327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NAKON MNOGO, MNOGO GODINA OPET DOĐE NEKI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KRALJEVIĆ</a:t>
            </a:r>
            <a:r>
              <a:rPr lang="hr-HR" sz="1100" dirty="0" smtClean="0"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ONU ZEMLJU.</a:t>
            </a:r>
            <a:endParaRPr lang="hr-HR" dirty="0">
              <a:latin typeface="Footlight MT Light" panose="0204060206030A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50"/>
          <a:stretch/>
        </p:blipFill>
        <p:spPr>
          <a:xfrm>
            <a:off x="4994910" y="887710"/>
            <a:ext cx="3240405" cy="3530574"/>
          </a:xfrm>
          <a:prstGeom prst="rect">
            <a:avLst/>
          </a:prstGeo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6826545" y="4183878"/>
            <a:ext cx="1386205" cy="424180"/>
          </a:xfrm>
        </p:spPr>
        <p:txBody>
          <a:bodyPr/>
          <a:lstStyle/>
          <a:p>
            <a:pPr>
              <a:defRPr/>
            </a:pPr>
            <a:r>
              <a:rPr lang="en-US" altLang="en-US" sz="1200" dirty="0" err="1" smtClean="0">
                <a:latin typeface="Alegreya SC" panose="02000503050000020004" pitchFamily="50" charset="-18"/>
              </a:rPr>
              <a:t>Karlo</a:t>
            </a:r>
            <a:r>
              <a:rPr lang="en-US" altLang="en-US" sz="1200" dirty="0" smtClean="0">
                <a:latin typeface="Alegreya SC" panose="02000503050000020004" pitchFamily="50" charset="-18"/>
              </a:rPr>
              <a:t> </a:t>
            </a:r>
            <a:r>
              <a:rPr lang="en-US" altLang="en-US" sz="1200" dirty="0" err="1" smtClean="0">
                <a:latin typeface="Alegreya SC" panose="02000503050000020004" pitchFamily="50" charset="-18"/>
              </a:rPr>
              <a:t>Vrban</a:t>
            </a:r>
            <a:endParaRPr lang="en-US" altLang="en-US" sz="1200" dirty="0">
              <a:latin typeface="Alegreya SC" panose="02000503050000020004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58599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3131820" y="1268730"/>
            <a:ext cx="4572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946656" y="687552"/>
            <a:ext cx="34832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BOJIM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SE! –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ODLUČNO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ĆE MLADIĆ, 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POŠTO JE ČUO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PRIČU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ZAČARANIM DVORIMA.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IDEM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TAMO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VIDJETI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LIJEPU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RUŽICU! </a:t>
            </a:r>
            <a:endParaRPr lang="hr-HR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4587201" y="802736"/>
            <a:ext cx="3851910" cy="1709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MEĐUTIM STO GODINA VEĆ PROŠLO PA DOŠAO I DAN, </a:t>
            </a:r>
            <a:endParaRPr lang="hr-HR" sz="11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 SE RUŽICA IMALA PROBUDITI.</a:t>
            </a:r>
            <a:endParaRPr lang="hr-HR" sz="11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4572000" y="2624228"/>
            <a:ext cx="3851910" cy="337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 SE KRALJEVIĆ PRIBLIŽIO TRNOVOJ ŽIVICI,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SVE SAMI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VELIKI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LIJEPI CVJETOVI;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CVJETOVI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RAZMAKLI I PUSTILI GA ZDRAVA I ŽIVA UNUTRA,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ZATIM SE IZA NJEGA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ZATVORILI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BILI OPET PRAVA ŽIVICA</a:t>
            </a:r>
            <a:r>
              <a:rPr lang="hr-HR" dirty="0">
                <a:solidFill>
                  <a:srgbClr val="323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7"/>
          <a:stretch/>
        </p:blipFill>
        <p:spPr>
          <a:xfrm>
            <a:off x="971550" y="3475477"/>
            <a:ext cx="3316350" cy="2520315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411730" y="5986304"/>
            <a:ext cx="1746250" cy="424180"/>
          </a:xfrm>
        </p:spPr>
        <p:txBody>
          <a:bodyPr/>
          <a:lstStyle/>
          <a:p>
            <a:pPr>
              <a:defRPr/>
            </a:pPr>
            <a:r>
              <a:rPr lang="en-US" altLang="en-US" sz="1200" dirty="0" smtClean="0">
                <a:latin typeface="Alegreya SC" panose="02000503050000020004" pitchFamily="50" charset="-18"/>
              </a:rPr>
              <a:t>Antonio </a:t>
            </a:r>
            <a:r>
              <a:rPr lang="en-US" altLang="en-US" sz="1200" dirty="0" err="1" smtClean="0">
                <a:latin typeface="Alegreya SC" panose="02000503050000020004" pitchFamily="50" charset="-18"/>
              </a:rPr>
              <a:t>Grebenar</a:t>
            </a:r>
            <a:endParaRPr lang="en-US" altLang="en-US" sz="1200" dirty="0">
              <a:latin typeface="Alegreya SC" panose="02000503050000020004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98901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4572000" y="908685"/>
            <a:ext cx="3600450" cy="544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UĐE U KUĆU,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MUHE JOŠ SPAVAJU NA ZIDU, U KUHINJI KUHAR DRŽI RUKU, KAO DA HOĆE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DOHVATITI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MOMKA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DJEVOJKA SJEDI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CRNOM KOKOŠI,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hr-HR" sz="1100" dirty="0" smtClean="0"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ĆE JE PERUŠATI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ZATIM POĐE DALJE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VIDJE GDJE U DVORANI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DVORJANICI SPAVAJU,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GORE PRED PRIJESTOLJEM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LEŽE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KRALJ I KRALJICA.</a:t>
            </a:r>
            <a:endParaRPr lang="hr-HR" sz="1100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971550" y="2348865"/>
            <a:ext cx="329941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DVORIŠTU NAĐE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KONJE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ŠARENE LOVAČKE PSE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GDJE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SPAVAJU;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KROVU VIDJE GOLUBICE S GLAVICAMA POD KRILOM.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2495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>
          <a:xfrm>
            <a:off x="888715" y="538612"/>
            <a:ext cx="3366135" cy="2123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KUD GOD ZAĐE, SVUDA TIHO, TE MOGAŠE ČUTI SVOJ DAH; 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NAPOKON DOĐE DO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TORNJA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OTVORI VRATA OD IZBICE, 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KOJOJ SPAVAŠE RUŽICA. </a:t>
            </a:r>
            <a:endParaRPr lang="hr-HR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4940884" y="908685"/>
            <a:ext cx="3240405" cy="2124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KRALJEVNA LEŽAŠE,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BIJAŠE TAKO LIJEPA,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KRALJEVIĆ NE MOGAŠE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 NJE OČIJU SKINUTI;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SAGNE TE JE POLJUBI. </a:t>
            </a:r>
            <a:endParaRPr lang="hr-HR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90" y="2731252"/>
            <a:ext cx="3349016" cy="3465633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4940884" y="3789045"/>
            <a:ext cx="3240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TAJ ČAS RUŽICA OTVORI OČI, RAZBUDI SE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PRIJAZNO GA POGLEDA.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ZATIM SIĐU S TORNJA.</a:t>
            </a:r>
            <a:endParaRPr lang="hr-HR" sz="11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2644798" y="3068955"/>
            <a:ext cx="1746250" cy="424180"/>
          </a:xfrm>
        </p:spPr>
        <p:txBody>
          <a:bodyPr/>
          <a:lstStyle/>
          <a:p>
            <a:pPr>
              <a:defRPr/>
            </a:pPr>
            <a:r>
              <a:rPr lang="en-US" altLang="en-US" sz="1200" dirty="0" smtClean="0">
                <a:latin typeface="Alegreya SC" panose="02000503050000020004" pitchFamily="50" charset="-18"/>
              </a:rPr>
              <a:t>Mia Ma</a:t>
            </a:r>
            <a:r>
              <a:rPr lang="hr-HR" altLang="en-US" sz="1200" dirty="0" smtClean="0">
                <a:latin typeface="Alegreya SC" panose="02000503050000020004" pitchFamily="50" charset="-18"/>
              </a:rPr>
              <a:t>r</a:t>
            </a:r>
            <a:r>
              <a:rPr lang="en-US" altLang="en-US" sz="1200" dirty="0" err="1" smtClean="0">
                <a:latin typeface="Alegreya SC" panose="02000503050000020004" pitchFamily="50" charset="-18"/>
              </a:rPr>
              <a:t>ković</a:t>
            </a:r>
            <a:endParaRPr lang="en-US" altLang="en-US" sz="1200" dirty="0">
              <a:latin typeface="Alegreya SC" panose="02000503050000020004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77229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4572000" y="548640"/>
            <a:ext cx="3726180" cy="2954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PROBUDILI SE I KONJI U STAJI TE SE STALI OTRESATI; I LOVAČKI PSI SKAKALI I MAHALI REPOVIMA; GOLUBOVI NA KROVU IZVUKLI GLAVICE ISPOD KRILA, STALI SE OGLEDATI I ODLETJELI U POLJE; OŽIVJELE I MUHE NA ZIDU; </a:t>
            </a:r>
            <a:endParaRPr lang="hr-HR" sz="1100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4572000" y="3598437"/>
            <a:ext cx="35768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RAZBUDILA SE VATRA U KUHINJI, STALA PLAMTJETI I KUHATI JELO; PEČENKA OPET ZACVRČILA, KUHAR UDARIO MOMKA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OVAJ VRISNUO, </a:t>
            </a:r>
            <a:endParaRPr lang="hr-HR" sz="11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SLUŠKINJA OPERUŠALA KOKOŠ.</a:t>
            </a:r>
            <a:endParaRPr lang="hr-HR" sz="1100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64"/>
          <a:stretch/>
        </p:blipFill>
        <p:spPr>
          <a:xfrm>
            <a:off x="1010211" y="2482834"/>
            <a:ext cx="3243185" cy="3600449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971550" y="908685"/>
            <a:ext cx="3243185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TAD SE PROBUDE KRALJ I KRALJICA I SVI DVORJANICI:</a:t>
            </a:r>
            <a:endParaRPr lang="hr-H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GLEDAHU JEDNO DRUGOGA, </a:t>
            </a:r>
            <a:endParaRPr lang="hr-HR" dirty="0" smtClean="0">
              <a:solidFill>
                <a:srgbClr val="323E4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</a:t>
            </a:r>
            <a:r>
              <a:rPr lang="hr-HR" dirty="0">
                <a:solidFill>
                  <a:srgbClr val="323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RAZABIRUĆI SE OD ČUĐENJA. </a:t>
            </a:r>
            <a:endParaRPr lang="hr-H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>
          <a:xfrm>
            <a:off x="2593142" y="6083283"/>
            <a:ext cx="1427646" cy="424180"/>
          </a:xfrm>
        </p:spPr>
        <p:txBody>
          <a:bodyPr/>
          <a:lstStyle/>
          <a:p>
            <a:pPr>
              <a:defRPr/>
            </a:pPr>
            <a:r>
              <a:rPr lang="en-US" altLang="en-US" sz="1200" dirty="0" smtClean="0">
                <a:latin typeface="Alegreya SC" panose="02000503050000020004" pitchFamily="50" charset="-18"/>
              </a:rPr>
              <a:t>Hana</a:t>
            </a:r>
            <a:r>
              <a:rPr lang="hr-HR" altLang="en-US" sz="1200" dirty="0" smtClean="0">
                <a:latin typeface="Alegreya SC" panose="02000503050000020004" pitchFamily="50" charset="-18"/>
              </a:rPr>
              <a:t> </a:t>
            </a:r>
            <a:r>
              <a:rPr lang="hr-HR" altLang="en-US" sz="1200" dirty="0" err="1" smtClean="0">
                <a:latin typeface="Alegreya SC" panose="02000503050000020004" pitchFamily="50" charset="-18"/>
              </a:rPr>
              <a:t>miličić</a:t>
            </a:r>
            <a:endParaRPr lang="en-US" altLang="en-US" sz="1200" dirty="0">
              <a:latin typeface="Alegreya SC" panose="02000503050000020004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59200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4932045" y="1988820"/>
            <a:ext cx="3240405" cy="2124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NAPOKON PROSLAVILI SVADBU, RASKOŠNU I SJAJNU, TE KRALJEVIĆ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POŽIVIO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RUŽICOM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ZADOVOLJNO SVE DO SMRTI.</a:t>
            </a:r>
            <a:endParaRPr lang="hr-HR" sz="1100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268730"/>
            <a:ext cx="3424466" cy="4149090"/>
          </a:xfrm>
          <a:prstGeom prst="rect">
            <a:avLst/>
          </a:prstGeom>
        </p:spPr>
      </p:pic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>
          <a:xfrm>
            <a:off x="971550" y="4509135"/>
            <a:ext cx="1386205" cy="424180"/>
          </a:xfrm>
        </p:spPr>
        <p:txBody>
          <a:bodyPr/>
          <a:lstStyle/>
          <a:p>
            <a:pPr>
              <a:defRPr/>
            </a:pPr>
            <a:r>
              <a:rPr lang="en-US" altLang="en-US" sz="1200" dirty="0" smtClean="0">
                <a:latin typeface="Alegreya SC" panose="02000503050000020004" pitchFamily="50" charset="-18"/>
              </a:rPr>
              <a:t>Eva </a:t>
            </a:r>
            <a:r>
              <a:rPr lang="en-US" altLang="en-US" sz="1200" dirty="0" err="1" smtClean="0">
                <a:latin typeface="Alegreya SC" panose="02000503050000020004" pitchFamily="50" charset="-18"/>
              </a:rPr>
              <a:t>Mikić</a:t>
            </a:r>
            <a:endParaRPr lang="en-US" altLang="en-US" sz="1200" dirty="0">
              <a:latin typeface="Alegreya SC" panose="02000503050000020004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54424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4752022" y="1268730"/>
            <a:ext cx="36004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spc="300" dirty="0">
                <a:solidFill>
                  <a:srgbClr val="DCE4F0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C" panose="02000503050000020004" pitchFamily="50" charset="-18"/>
                <a:ea typeface="+mj-ea"/>
                <a:cs typeface="+mj-cs"/>
              </a:rPr>
              <a:t>Braća GRIMM</a:t>
            </a:r>
            <a:r>
              <a:rPr lang="hr-HR" sz="800" b="1" spc="300" dirty="0">
                <a:solidFill>
                  <a:srgbClr val="86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C" panose="02000503050000020004" pitchFamily="50" charset="-18"/>
                <a:ea typeface="+mj-ea"/>
                <a:cs typeface="+mj-cs"/>
              </a:rPr>
              <a:t/>
            </a:r>
            <a:br>
              <a:rPr lang="hr-HR" sz="800" b="1" spc="300" dirty="0">
                <a:solidFill>
                  <a:srgbClr val="86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C" panose="02000503050000020004" pitchFamily="50" charset="-18"/>
                <a:ea typeface="+mj-ea"/>
                <a:cs typeface="+mj-cs"/>
              </a:rPr>
            </a:br>
            <a:endParaRPr lang="hr-HR" sz="800" b="1" spc="300" dirty="0" smtClean="0">
              <a:solidFill>
                <a:srgbClr val="86B3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greya SC" panose="02000503050000020004" pitchFamily="50" charset="-18"/>
              <a:ea typeface="+mj-ea"/>
              <a:cs typeface="+mj-cs"/>
            </a:endParaRPr>
          </a:p>
          <a:p>
            <a:pPr algn="ctr"/>
            <a:endParaRPr lang="hr-HR" sz="800" b="1" spc="300" dirty="0">
              <a:solidFill>
                <a:srgbClr val="86B3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greya SC" panose="02000503050000020004" pitchFamily="50" charset="-18"/>
              <a:ea typeface="+mj-ea"/>
              <a:cs typeface="+mj-cs"/>
            </a:endParaRPr>
          </a:p>
          <a:p>
            <a:pPr algn="ctr"/>
            <a:r>
              <a:rPr lang="hr-HR" sz="2800" b="1" spc="300" dirty="0">
                <a:solidFill>
                  <a:srgbClr val="86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C" panose="02000503050000020004" pitchFamily="50" charset="-18"/>
                <a:ea typeface="+mj-ea"/>
                <a:cs typeface="+mj-cs"/>
              </a:rPr>
              <a:t/>
            </a:r>
            <a:br>
              <a:rPr lang="hr-HR" sz="2800" b="1" spc="300" dirty="0">
                <a:solidFill>
                  <a:srgbClr val="86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C" panose="02000503050000020004" pitchFamily="50" charset="-18"/>
                <a:ea typeface="+mj-ea"/>
                <a:cs typeface="+mj-cs"/>
              </a:rPr>
            </a:br>
            <a:r>
              <a:rPr lang="hr-HR" sz="4000" b="1" spc="300" dirty="0" err="1" smtClean="0">
                <a:solidFill>
                  <a:srgbClr val="86B3B4"/>
                </a:solidFill>
                <a:effectLst>
                  <a:glow rad="127000">
                    <a:srgbClr val="795B6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C" panose="02000503050000020004" pitchFamily="50" charset="-18"/>
                <a:ea typeface="+mj-ea"/>
                <a:cs typeface="+mj-cs"/>
              </a:rPr>
              <a:t>trnoružica</a:t>
            </a:r>
            <a:endParaRPr lang="hr-HR" sz="4000" dirty="0">
              <a:latin typeface="Alegreya SC" panose="02000503050000020004" pitchFamily="50" charset="-18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4932044" y="4149090"/>
            <a:ext cx="3240405" cy="720090"/>
          </a:xfrm>
        </p:spPr>
        <p:txBody>
          <a:bodyPr/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1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legreya SC" panose="02000503050000020004" pitchFamily="50" charset="-18"/>
                <a:cs typeface="Arial" panose="020B0604020202020204" pitchFamily="34" charset="0"/>
              </a:rPr>
              <a:t>ILUSTRIRALI</a:t>
            </a:r>
            <a:endParaRPr lang="hr-HR" sz="1800" b="1" dirty="0">
              <a:solidFill>
                <a:prstClr val="black">
                  <a:lumMod val="85000"/>
                  <a:lumOff val="15000"/>
                </a:prstClr>
              </a:solidFill>
              <a:latin typeface="Alegreya SC" panose="02000503050000020004" pitchFamily="50" charset="-18"/>
              <a:cs typeface="Arial" panose="020B0604020202020204" pitchFamily="34" charset="0"/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Alegreya SC" panose="02000503050000020004" pitchFamily="50" charset="-18"/>
                <a:cs typeface="Arial" panose="020B0604020202020204" pitchFamily="34" charset="0"/>
              </a:rPr>
              <a:t>(crtežima uljepšali):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1800" b="1">
                <a:solidFill>
                  <a:prstClr val="black">
                    <a:lumMod val="85000"/>
                    <a:lumOff val="15000"/>
                  </a:prstClr>
                </a:solidFill>
                <a:latin typeface="Alegreya SC" panose="02000503050000020004" pitchFamily="50" charset="-18"/>
                <a:cs typeface="Arial" panose="020B0604020202020204" pitchFamily="34" charset="0"/>
              </a:rPr>
              <a:t>UČENICI </a:t>
            </a:r>
            <a:r>
              <a:rPr lang="hr-HR" sz="1800" b="1" smtClean="0">
                <a:solidFill>
                  <a:prstClr val="black">
                    <a:lumMod val="85000"/>
                    <a:lumOff val="15000"/>
                  </a:prstClr>
                </a:solidFill>
                <a:latin typeface="Alegreya SC" panose="02000503050000020004" pitchFamily="50" charset="-18"/>
                <a:cs typeface="Arial" panose="020B0604020202020204" pitchFamily="34" charset="0"/>
              </a:rPr>
              <a:t>1.b</a:t>
            </a:r>
            <a:endParaRPr lang="hr-HR" sz="1800" b="1" dirty="0" smtClean="0">
              <a:solidFill>
                <a:prstClr val="black">
                  <a:lumMod val="85000"/>
                  <a:lumOff val="15000"/>
                </a:prstClr>
              </a:solidFill>
              <a:latin typeface="Alegreya SC" panose="02000503050000020004" pitchFamily="50" charset="-18"/>
              <a:cs typeface="Arial" panose="020B0604020202020204" pitchFamily="34" charset="0"/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r-HR" sz="1800" b="1" dirty="0" smtClean="0">
              <a:solidFill>
                <a:prstClr val="black">
                  <a:lumMod val="85000"/>
                  <a:lumOff val="15000"/>
                </a:prstClr>
              </a:solidFill>
              <a:latin typeface="Alegreya SC" panose="02000503050000020004" pitchFamily="50" charset="-18"/>
              <a:cs typeface="Arial" panose="020B0604020202020204" pitchFamily="34" charset="0"/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r-HR" sz="1800" b="1" dirty="0">
              <a:solidFill>
                <a:prstClr val="black">
                  <a:lumMod val="85000"/>
                  <a:lumOff val="15000"/>
                </a:prstClr>
              </a:solidFill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r-HR" sz="1800" b="1" dirty="0">
              <a:solidFill>
                <a:prstClr val="black">
                  <a:lumMod val="85000"/>
                  <a:lumOff val="15000"/>
                </a:prstClr>
              </a:solidFill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r-HR" sz="1800" b="1" dirty="0">
              <a:solidFill>
                <a:prstClr val="black">
                  <a:lumMod val="85000"/>
                  <a:lumOff val="15000"/>
                </a:prstClr>
              </a:solidFill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legreya SC" panose="02000503050000020004" pitchFamily="50" charset="-18"/>
                <a:cs typeface="Arial" panose="020B0604020202020204" pitchFamily="34" charset="0"/>
              </a:rPr>
              <a:t>generacija </a:t>
            </a:r>
            <a:r>
              <a:rPr lang="hr-HR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legreya SC" panose="02000503050000020004" pitchFamily="50" charset="-18"/>
                <a:cs typeface="Arial" panose="020B0604020202020204" pitchFamily="34" charset="0"/>
              </a:rPr>
              <a:t>2017./2018.</a:t>
            </a:r>
            <a:endParaRPr lang="en-GB" sz="1400" b="1" dirty="0">
              <a:solidFill>
                <a:prstClr val="black">
                  <a:lumMod val="85000"/>
                  <a:lumOff val="15000"/>
                </a:prstClr>
              </a:solidFill>
              <a:latin typeface="Alegreya SC" panose="02000503050000020004" pitchFamily="50" charset="-18"/>
              <a:cs typeface="Arial" panose="020B0604020202020204" pitchFamily="34" charset="0"/>
            </a:endParaRPr>
          </a:p>
          <a:p>
            <a:endParaRPr lang="hr-HR" sz="1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70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971549" y="548640"/>
            <a:ext cx="3240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Alegreya SC" panose="02000503050000020004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ŽIVJELI NEKOĆ KRALJ I KRALJICA </a:t>
            </a:r>
            <a:endParaRPr lang="hr-HR" sz="1600" dirty="0" smtClean="0">
              <a:solidFill>
                <a:srgbClr val="323E4F"/>
              </a:solidFill>
              <a:latin typeface="Alegreya SC" panose="02000503050000020004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sz="1600" dirty="0" smtClean="0">
                <a:solidFill>
                  <a:srgbClr val="323E4F"/>
                </a:solidFill>
                <a:latin typeface="Alegreya SC" panose="02000503050000020004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TE </a:t>
            </a:r>
            <a:r>
              <a:rPr lang="hr-HR" sz="1600" dirty="0">
                <a:solidFill>
                  <a:srgbClr val="323E4F"/>
                </a:solidFill>
                <a:latin typeface="Alegreya SC" panose="02000503050000020004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IZ DANA U DAN GOVORILI</a:t>
            </a:r>
            <a:r>
              <a:rPr lang="hr-HR" sz="1600" dirty="0" smtClean="0">
                <a:solidFill>
                  <a:srgbClr val="323E4F"/>
                </a:solidFill>
                <a:latin typeface="Alegreya SC" panose="02000503050000020004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hr-HR" sz="1600" dirty="0">
              <a:latin typeface="Alegreya SC" panose="02000503050000020004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Alegreya SC" panose="02000503050000020004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»AH, DA NAM JE DIJETE!« </a:t>
            </a:r>
          </a:p>
          <a:p>
            <a:pPr algn="ctr">
              <a:spcAft>
                <a:spcPts val="0"/>
              </a:spcAft>
            </a:pPr>
            <a:r>
              <a:rPr lang="hr-HR" sz="1600" dirty="0" smtClean="0">
                <a:solidFill>
                  <a:srgbClr val="323E4F"/>
                </a:solidFill>
                <a:latin typeface="Alegreya SC" panose="02000503050000020004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1600" dirty="0">
              <a:latin typeface="Alegreya SC" panose="02000503050000020004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Alegreya SC" panose="02000503050000020004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ALI IM SE ŽELJA NIJE ISPUNILA.</a:t>
            </a:r>
            <a:endParaRPr lang="hr-HR" sz="1600" dirty="0">
              <a:effectLst/>
              <a:latin typeface="Alegreya SC" panose="02000503050000020004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4548948" y="4577275"/>
            <a:ext cx="3960494" cy="1863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600" dirty="0">
                <a:solidFill>
                  <a:srgbClr val="323E4F"/>
                </a:solidFill>
                <a:latin typeface="Alegreya SC" panose="02000503050000020004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JEDNOM SE KRALJICA KUPALA, KADLI IZ VODE IZIĐE ŽABA I PROGOVORI:</a:t>
            </a:r>
            <a:endParaRPr lang="hr-HR" sz="1600" dirty="0">
              <a:latin typeface="Alegreya SC" panose="02000503050000020004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600" dirty="0">
                <a:solidFill>
                  <a:srgbClr val="323E4F"/>
                </a:solidFill>
                <a:latin typeface="Alegreya SC" panose="02000503050000020004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- TVOJA ĆE SE ŽELJA ISPUNITI; PRIJE NEGO ŠTO PROĐE GODINA DANA, RODIT ĆEŠ KĆER.</a:t>
            </a:r>
            <a:endParaRPr lang="hr-HR" sz="1600" dirty="0">
              <a:latin typeface="Alegreya SC" panose="02000503050000020004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600" dirty="0">
                <a:solidFill>
                  <a:srgbClr val="323E4F"/>
                </a:solidFill>
                <a:latin typeface="Alegreya SC" panose="02000503050000020004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ŠTO ŽABA PROREKLA, TO </a:t>
            </a:r>
            <a:r>
              <a:rPr lang="hr-HR" sz="1600" dirty="0" smtClean="0">
                <a:solidFill>
                  <a:srgbClr val="323E4F"/>
                </a:solidFill>
                <a:latin typeface="Alegreya SC" panose="02000503050000020004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SE OBISTINILO</a:t>
            </a:r>
            <a:r>
              <a:rPr lang="hr-HR" sz="1600" dirty="0">
                <a:solidFill>
                  <a:srgbClr val="323E4F"/>
                </a:solidFill>
                <a:latin typeface="Alegreya SC" panose="02000503050000020004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600" dirty="0">
              <a:effectLst/>
              <a:latin typeface="Alegreya SC" panose="02000503050000020004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29" y="2129379"/>
            <a:ext cx="3126644" cy="3915749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89" y="548639"/>
            <a:ext cx="3560412" cy="3777733"/>
          </a:xfrm>
          <a:prstGeom prst="rect">
            <a:avLst/>
          </a:prstGeo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6732270" y="3595770"/>
            <a:ext cx="1267778" cy="538087"/>
          </a:xfrm>
        </p:spPr>
        <p:txBody>
          <a:bodyPr/>
          <a:lstStyle/>
          <a:p>
            <a:pPr>
              <a:defRPr/>
            </a:pPr>
            <a:r>
              <a:rPr lang="en-US" altLang="en-US" sz="1200" dirty="0" err="1" smtClean="0">
                <a:latin typeface="Alegreya SC" panose="02000503050000020004" pitchFamily="50" charset="-18"/>
              </a:rPr>
              <a:t>Tena</a:t>
            </a:r>
            <a:r>
              <a:rPr lang="en-US" altLang="en-US" sz="1200" dirty="0" smtClean="0">
                <a:latin typeface="Alegreya SC" panose="02000503050000020004" pitchFamily="50" charset="-18"/>
              </a:rPr>
              <a:t> </a:t>
            </a:r>
            <a:r>
              <a:rPr lang="en-US" altLang="en-US" sz="1200" dirty="0" err="1" smtClean="0">
                <a:latin typeface="Alegreya SC" panose="02000503050000020004" pitchFamily="50" charset="-18"/>
              </a:rPr>
              <a:t>Šorgić</a:t>
            </a:r>
            <a:endParaRPr lang="en-US" altLang="en-US" sz="1200" dirty="0">
              <a:latin typeface="Alegreya SC" panose="02000503050000020004" pitchFamily="50" charset="-18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2703319" y="6163928"/>
            <a:ext cx="1440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err="1" smtClean="0">
                <a:latin typeface="Alegreya SC" panose="02000503050000020004" pitchFamily="50" charset="-18"/>
              </a:rPr>
              <a:t>Nikol</a:t>
            </a:r>
            <a:r>
              <a:rPr lang="hr-HR" sz="1200" dirty="0" smtClean="0">
                <a:latin typeface="Alegreya SC" panose="02000503050000020004" pitchFamily="50" charset="-18"/>
              </a:rPr>
              <a:t> </a:t>
            </a:r>
            <a:r>
              <a:rPr lang="hr-HR" sz="1200" dirty="0" err="1" smtClean="0">
                <a:latin typeface="Alegreya SC" panose="02000503050000020004" pitchFamily="50" charset="-18"/>
              </a:rPr>
              <a:t>Dukmenić</a:t>
            </a:r>
            <a:endParaRPr lang="hr-HR" sz="1200" dirty="0">
              <a:latin typeface="Alegreya SC" panose="02000503050000020004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39148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>
          <a:xfrm>
            <a:off x="971550" y="1483520"/>
            <a:ext cx="336613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Alegreya SC" panose="02000503050000020004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KRALJICA RODILA ŽENSKO DIJETE, TAKO LIJEPO, </a:t>
            </a:r>
            <a:endParaRPr lang="hr-HR" sz="1600" dirty="0">
              <a:latin typeface="Alegreya SC" panose="02000503050000020004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Alegreya SC" panose="02000503050000020004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DA KRALJU NE BIJAŠE DRUGE, </a:t>
            </a:r>
            <a:endParaRPr lang="hr-HR" sz="1600" dirty="0" smtClean="0">
              <a:solidFill>
                <a:srgbClr val="323E4F"/>
              </a:solidFill>
              <a:latin typeface="Alegreya SC" panose="02000503050000020004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 smtClean="0">
                <a:solidFill>
                  <a:srgbClr val="323E4F"/>
                </a:solidFill>
                <a:latin typeface="Alegreya SC" panose="02000503050000020004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VEĆ </a:t>
            </a:r>
            <a:r>
              <a:rPr lang="hr-HR" sz="1600" dirty="0">
                <a:solidFill>
                  <a:srgbClr val="323E4F"/>
                </a:solidFill>
                <a:latin typeface="Alegreya SC" panose="02000503050000020004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PRIREDITI VELIKU SVEČANOST, </a:t>
            </a:r>
            <a:endParaRPr lang="hr-HR" sz="1600" dirty="0">
              <a:latin typeface="Alegreya SC" panose="02000503050000020004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Alegreya SC" panose="02000503050000020004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NA KOJU NIJE </a:t>
            </a:r>
            <a:r>
              <a:rPr lang="hr-HR" sz="1600" dirty="0" smtClean="0">
                <a:solidFill>
                  <a:srgbClr val="323E4F"/>
                </a:solidFill>
                <a:latin typeface="Alegreya SC" panose="02000503050000020004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POZVAO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 smtClean="0">
                <a:solidFill>
                  <a:srgbClr val="323E4F"/>
                </a:solidFill>
                <a:latin typeface="Alegreya SC" panose="02000503050000020004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>
                <a:solidFill>
                  <a:srgbClr val="323E4F"/>
                </a:solidFill>
                <a:latin typeface="Alegreya SC" panose="02000503050000020004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SAMO ROĐAKE, PRIJATELJE I ZNANCE, </a:t>
            </a:r>
            <a:endParaRPr lang="hr-HR" sz="1600" dirty="0">
              <a:latin typeface="Alegreya SC" panose="02000503050000020004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Alegreya SC" panose="02000503050000020004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NEGO I VILE GATALICE, </a:t>
            </a:r>
            <a:endParaRPr lang="hr-HR" sz="1600" dirty="0" smtClean="0">
              <a:solidFill>
                <a:srgbClr val="323E4F"/>
              </a:solidFill>
              <a:latin typeface="Alegreya SC" panose="02000503050000020004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 smtClean="0">
                <a:solidFill>
                  <a:srgbClr val="323E4F"/>
                </a:solidFill>
                <a:latin typeface="Alegreya SC" panose="02000503050000020004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hr-HR" sz="1600" dirty="0">
                <a:solidFill>
                  <a:srgbClr val="323E4F"/>
                </a:solidFill>
                <a:latin typeface="Alegreya SC" panose="02000503050000020004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BUDU PREMA DJETETU </a:t>
            </a:r>
            <a:endParaRPr lang="hr-HR" sz="1600" dirty="0" smtClean="0">
              <a:solidFill>
                <a:srgbClr val="323E4F"/>
              </a:solidFill>
              <a:latin typeface="Alegreya SC" panose="02000503050000020004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 smtClean="0">
                <a:solidFill>
                  <a:srgbClr val="323E4F"/>
                </a:solidFill>
                <a:latin typeface="Alegreya SC" panose="02000503050000020004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PRIJAZNE </a:t>
            </a:r>
            <a:r>
              <a:rPr lang="hr-HR" sz="1600" dirty="0">
                <a:solidFill>
                  <a:srgbClr val="323E4F"/>
                </a:solidFill>
                <a:latin typeface="Alegreya SC" panose="02000503050000020004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I DOBRE.</a:t>
            </a:r>
            <a:endParaRPr lang="hr-HR" sz="1600" dirty="0">
              <a:effectLst/>
              <a:latin typeface="Alegreya SC" panose="02000503050000020004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5" y="1385353"/>
            <a:ext cx="3373652" cy="4320540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6796302" y="4869180"/>
            <a:ext cx="1509395" cy="243422"/>
          </a:xfrm>
        </p:spPr>
        <p:txBody>
          <a:bodyPr/>
          <a:lstStyle/>
          <a:p>
            <a:pPr>
              <a:defRPr/>
            </a:pPr>
            <a:r>
              <a:rPr lang="en-US" altLang="en-US" sz="1200" dirty="0" err="1" smtClean="0">
                <a:latin typeface="Alegreya SC" panose="02000503050000020004" pitchFamily="50" charset="-18"/>
              </a:rPr>
              <a:t>Lucija</a:t>
            </a:r>
            <a:r>
              <a:rPr lang="en-US" altLang="en-US" sz="1200" dirty="0" smtClean="0">
                <a:latin typeface="Alegreya SC" panose="02000503050000020004" pitchFamily="50" charset="-18"/>
              </a:rPr>
              <a:t> </a:t>
            </a:r>
            <a:r>
              <a:rPr lang="en-US" altLang="en-US" sz="1200" dirty="0" err="1" smtClean="0">
                <a:latin typeface="Alegreya SC" panose="02000503050000020004" pitchFamily="50" charset="-18"/>
              </a:rPr>
              <a:t>Kovač</a:t>
            </a:r>
            <a:endParaRPr lang="en-US" altLang="en-US" sz="1200" dirty="0">
              <a:latin typeface="Alegreya SC" panose="02000503050000020004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08461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811799" y="4509135"/>
            <a:ext cx="3600450" cy="214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SVEGA IH BIJAŠE TRINAEST </a:t>
            </a:r>
            <a:endParaRPr lang="hr-HR" sz="1600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NJEGOVU KRALJEVSTVU;</a:t>
            </a:r>
            <a:endParaRPr lang="hr-HR" sz="16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KAKO IMAŠE SAMO DVANAEST ZLATNIH </a:t>
            </a: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TANJURA,</a:t>
            </a:r>
            <a:endParaRPr lang="hr-HR" sz="1600" dirty="0" smtClean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KOJIH SU ONE </a:t>
            </a: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TREBALE </a:t>
            </a: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JESTI</a:t>
            </a: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hr-HR" sz="800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MORADE JEDNA OSTATI KOD KUĆE.</a:t>
            </a:r>
            <a:endParaRPr lang="hr-HR" sz="16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323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4572000" y="548640"/>
            <a:ext cx="38519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SVEČANOST BILA VRLO RASKOŠNA; </a:t>
            </a:r>
            <a:endParaRPr lang="hr-HR" sz="1600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 SE PRIMAKLA KRAJU, </a:t>
            </a:r>
            <a:endParaRPr lang="hr-HR" sz="16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VILE OBDARIŠE DIJETE </a:t>
            </a:r>
            <a:endParaRPr lang="hr-HR" sz="1600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SVOJIM </a:t>
            </a: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DIVNIM DAROVIMA: </a:t>
            </a:r>
            <a:endParaRPr lang="hr-HR" sz="16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JEDNA KREPOŠĆU, DRUGA LJEPOTOM, TREĆA BOGATSTVOM </a:t>
            </a: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SVIME OSTALIM, ŠTO SE NA SVIJETU MOŽE POŽELJETI</a:t>
            </a: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6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74" y="493669"/>
            <a:ext cx="3372901" cy="401546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41" y="2484934"/>
            <a:ext cx="3582381" cy="3464381"/>
          </a:xfrm>
          <a:prstGeom prst="rect">
            <a:avLst/>
          </a:prstGeo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2612024" y="3918039"/>
            <a:ext cx="1426163" cy="360045"/>
          </a:xfrm>
        </p:spPr>
        <p:txBody>
          <a:bodyPr/>
          <a:lstStyle/>
          <a:p>
            <a:pPr>
              <a:defRPr/>
            </a:pPr>
            <a:r>
              <a:rPr lang="en-US" altLang="en-US" sz="1200" smtClean="0">
                <a:latin typeface="Alegreya SC" panose="02000503050000020004" pitchFamily="50" charset="-18"/>
              </a:rPr>
              <a:t>Stjepan Matijević</a:t>
            </a:r>
            <a:endParaRPr lang="en-US" altLang="en-US" sz="1200" dirty="0">
              <a:latin typeface="Alegreya SC" panose="02000503050000020004" pitchFamily="50" charset="-18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4818334" y="2708910"/>
            <a:ext cx="1222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latin typeface="Alegreya SC" panose="02000503050000020004" pitchFamily="50" charset="-18"/>
              </a:rPr>
              <a:t> </a:t>
            </a:r>
          </a:p>
          <a:p>
            <a:r>
              <a:rPr lang="hr-HR" sz="1200" dirty="0" smtClean="0">
                <a:latin typeface="Alegreya SC" panose="02000503050000020004" pitchFamily="50" charset="-18"/>
              </a:rPr>
              <a:t>Višnja </a:t>
            </a:r>
            <a:r>
              <a:rPr lang="hr-HR" sz="1200" dirty="0" err="1">
                <a:latin typeface="Alegreya SC" panose="02000503050000020004" pitchFamily="50" charset="-18"/>
              </a:rPr>
              <a:t>C</a:t>
            </a:r>
            <a:r>
              <a:rPr lang="hr-HR" sz="1200" dirty="0" err="1" smtClean="0">
                <a:latin typeface="Alegreya SC" panose="02000503050000020004" pitchFamily="50" charset="-18"/>
              </a:rPr>
              <a:t>ulek</a:t>
            </a:r>
            <a:endParaRPr lang="hr-HR" sz="1200" dirty="0">
              <a:latin typeface="Alegreya SC" panose="02000503050000020004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1956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971550" y="908685"/>
            <a:ext cx="32404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 NJIH JEDANAEST IZREKOŠE SVOJE PROROŠTVO, </a:t>
            </a:r>
            <a:endParaRPr lang="hr-HR" sz="16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EVO TI IZNENADA TRINAESTE. </a:t>
            </a:r>
            <a:endParaRPr lang="hr-HR" sz="16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ONA SE HTJEDE OSVETITI, ŠTO JE NISU POZVALI; </a:t>
            </a:r>
            <a:endParaRPr lang="hr-HR" sz="16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POZDRAVIVŠI </a:t>
            </a:r>
            <a:endParaRPr lang="hr-HR" sz="1600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POGLEDAVŠI NIKOGA, </a:t>
            </a:r>
            <a:endParaRPr lang="hr-HR" sz="1600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VIKNE: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hr-HR" sz="8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KRALJEVSKA ĆE SE KĆI U SVOJOJ PETNAESTOJ GODINI UBOSTI VRETENOM I UMRIJET ĆE. </a:t>
            </a: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hr-HR" sz="8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REKAVŠI VIŠE NI RIJEČI, OKRENE SE I ODE IZ DVORANE.</a:t>
            </a:r>
            <a:endParaRPr lang="hr-HR" sz="1600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075"/>
          <a:stretch/>
        </p:blipFill>
        <p:spPr>
          <a:xfrm>
            <a:off x="4572000" y="1268730"/>
            <a:ext cx="3854664" cy="4423826"/>
          </a:xfrm>
          <a:prstGeom prst="rect">
            <a:avLst/>
          </a:prstGeom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6732270" y="4869180"/>
            <a:ext cx="1386204" cy="424180"/>
          </a:xfrm>
        </p:spPr>
        <p:txBody>
          <a:bodyPr/>
          <a:lstStyle/>
          <a:p>
            <a:pPr>
              <a:defRPr/>
            </a:pPr>
            <a:endParaRPr lang="hr-HR" altLang="en-US" sz="1200" dirty="0" smtClean="0">
              <a:latin typeface="Alegreya SC" panose="02000503050000020004" pitchFamily="50" charset="-18"/>
            </a:endParaRPr>
          </a:p>
          <a:p>
            <a:pPr>
              <a:defRPr/>
            </a:pPr>
            <a:r>
              <a:rPr lang="en-US" altLang="en-US" sz="1200" dirty="0" smtClean="0">
                <a:latin typeface="Alegreya SC" panose="02000503050000020004" pitchFamily="50" charset="-18"/>
              </a:rPr>
              <a:t>Ante </a:t>
            </a:r>
            <a:r>
              <a:rPr lang="en-US" altLang="en-US" sz="1200" dirty="0" err="1" smtClean="0">
                <a:latin typeface="Alegreya SC" panose="02000503050000020004" pitchFamily="50" charset="-18"/>
              </a:rPr>
              <a:t>Brkanić</a:t>
            </a:r>
            <a:endParaRPr lang="en-US" altLang="en-US" sz="1200" dirty="0">
              <a:latin typeface="Alegreya SC" panose="02000503050000020004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36563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64658" y="1988820"/>
            <a:ext cx="3240405" cy="343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NATO ISTUPI DVANAESTA, </a:t>
            </a:r>
          </a:p>
          <a:p>
            <a:pPr algn="ctr"/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ŠTO JE JOŠ IMALA KAZATI </a:t>
            </a:r>
          </a:p>
          <a:p>
            <a:pPr algn="ctr"/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SVOJE PROROŠTVO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800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hr-HR" sz="800" dirty="0" smtClean="0">
              <a:latin typeface="Footlight MT Light" panose="0204060206030A020304" pitchFamily="18" charset="0"/>
            </a:endParaRPr>
          </a:p>
          <a:p>
            <a:pPr algn="ctr"/>
            <a:endParaRPr lang="hr-HR" sz="800" dirty="0">
              <a:latin typeface="Footlight MT Light" panose="0204060206030A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VIŠE NIJE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MOGLA UKINUTI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ONIH OPAKIH RIJEČI, 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VEĆ IH SAMO UBLAŽITI,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REČE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spcAft>
                <a:spcPts val="0"/>
              </a:spcAft>
              <a:buFontTx/>
              <a:buChar char="-"/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IPAK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NEĆE BITI SMRT: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hr-HR" sz="800" dirty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STOLJETNIM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ĆE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SNOM</a:t>
            </a:r>
          </a:p>
          <a:p>
            <a:pPr algn="ctr"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USNUTI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KRALJEVSKA KĆI. </a:t>
            </a:r>
            <a:endParaRPr lang="hr-HR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1691639" y="1268730"/>
            <a:ext cx="198644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SVI SE PRESTRAŠE</a:t>
            </a:r>
            <a:r>
              <a:rPr lang="hr-HR" dirty="0">
                <a:solidFill>
                  <a:srgbClr val="323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hr-H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35" y="815805"/>
            <a:ext cx="3579709" cy="3583626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4645234" y="4686994"/>
            <a:ext cx="35797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hr-HR" dirty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SPASI SVOJE DRAGO DIJETE </a:t>
            </a:r>
            <a:endParaRPr lang="hr-HR" dirty="0" smtClean="0">
              <a:solidFill>
                <a:schemeClr val="accent1">
                  <a:lumMod val="25000"/>
                </a:schemeClr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dirty="0" smtClean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hr-HR" dirty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NESREĆE, </a:t>
            </a:r>
          </a:p>
          <a:p>
            <a:pPr algn="ctr">
              <a:spcAft>
                <a:spcPts val="0"/>
              </a:spcAft>
            </a:pPr>
            <a:r>
              <a:rPr lang="hr-HR" dirty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NAREDIO KRALJ </a:t>
            </a:r>
            <a:endParaRPr lang="hr-HR" dirty="0" smtClean="0">
              <a:solidFill>
                <a:schemeClr val="accent1">
                  <a:lumMod val="25000"/>
                </a:schemeClr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dirty="0" smtClean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hr-HR" dirty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SVA VRETENA </a:t>
            </a:r>
            <a:endParaRPr lang="hr-HR" dirty="0" smtClean="0">
              <a:solidFill>
                <a:schemeClr val="accent1">
                  <a:lumMod val="25000"/>
                </a:schemeClr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dirty="0" smtClean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hr-HR" dirty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DRŽAVI SPALE.</a:t>
            </a:r>
            <a:endParaRPr lang="hr-HR" sz="1100" dirty="0">
              <a:solidFill>
                <a:schemeClr val="accent1">
                  <a:lumMod val="25000"/>
                </a:schemeClr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4932045" y="1168863"/>
            <a:ext cx="1242458" cy="476250"/>
          </a:xfrm>
        </p:spPr>
        <p:txBody>
          <a:bodyPr/>
          <a:lstStyle/>
          <a:p>
            <a:pPr>
              <a:defRPr/>
            </a:pPr>
            <a:r>
              <a:rPr lang="en-US" altLang="en-US" sz="1200" dirty="0" smtClean="0">
                <a:latin typeface="Alegreya SC" panose="02000503050000020004" pitchFamily="50" charset="-18"/>
              </a:rPr>
              <a:t>Kevin</a:t>
            </a:r>
            <a:r>
              <a:rPr lang="hr-HR" altLang="en-US" sz="1200" dirty="0" smtClean="0">
                <a:latin typeface="Alegreya SC" panose="02000503050000020004" pitchFamily="50" charset="-18"/>
              </a:rPr>
              <a:t> </a:t>
            </a:r>
            <a:r>
              <a:rPr lang="hr-HR" altLang="en-US" sz="1200" dirty="0" err="1" smtClean="0">
                <a:latin typeface="Alegreya SC" panose="02000503050000020004" pitchFamily="50" charset="-18"/>
              </a:rPr>
              <a:t>veindlih</a:t>
            </a:r>
            <a:endParaRPr lang="en-US" altLang="en-US" sz="1200" dirty="0">
              <a:latin typeface="Alegreya SC" panose="02000503050000020004" pitchFamily="50" charset="-1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809468" y="451038"/>
            <a:ext cx="36004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1600" dirty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</a:rPr>
              <a:t>NO PROROŠTVA SE ISPUNILA:</a:t>
            </a:r>
          </a:p>
          <a:p>
            <a:pPr algn="ctr">
              <a:lnSpc>
                <a:spcPct val="150000"/>
              </a:lnSpc>
            </a:pPr>
            <a:r>
              <a:rPr lang="hr-HR" sz="1600" dirty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</a:rPr>
              <a:t>DJEVOJKA BUDE </a:t>
            </a:r>
            <a:r>
              <a:rPr lang="hr-HR" sz="1600" dirty="0" smtClean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</a:rPr>
              <a:t>NEOBIČNO </a:t>
            </a:r>
            <a:r>
              <a:rPr lang="hr-HR" sz="1600" dirty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</a:rPr>
              <a:t>LIJEPA, KREPOSNA, PRIJAZNA I RAZUMNA </a:t>
            </a:r>
            <a:endParaRPr lang="hr-HR" sz="1600" dirty="0" smtClean="0">
              <a:solidFill>
                <a:schemeClr val="accent1">
                  <a:lumMod val="25000"/>
                </a:schemeClr>
              </a:solidFill>
              <a:latin typeface="Footlight MT Light" panose="0204060206030A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hr-HR" sz="1600" dirty="0" smtClean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</a:rPr>
              <a:t>TE </a:t>
            </a:r>
            <a:r>
              <a:rPr lang="hr-HR" sz="1600" dirty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</a:rPr>
              <a:t>JU JE SVATKO </a:t>
            </a:r>
            <a:r>
              <a:rPr lang="hr-HR" sz="1600" dirty="0" smtClean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</a:rPr>
              <a:t>MORAO </a:t>
            </a:r>
            <a:r>
              <a:rPr lang="hr-HR" sz="1600" dirty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</a:rPr>
              <a:t>ZAVOLJETI, </a:t>
            </a:r>
            <a:endParaRPr lang="hr-HR" sz="1600" dirty="0" smtClean="0">
              <a:solidFill>
                <a:schemeClr val="accent1">
                  <a:lumMod val="25000"/>
                </a:schemeClr>
              </a:solidFill>
              <a:latin typeface="Footlight MT Light" panose="0204060206030A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hr-HR" sz="1600" dirty="0" smtClean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</a:rPr>
              <a:t>ČIM </a:t>
            </a:r>
            <a:r>
              <a:rPr lang="hr-HR" sz="1600" dirty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</a:rPr>
              <a:t>BI JE </a:t>
            </a:r>
            <a:r>
              <a:rPr lang="hr-HR" sz="1600" dirty="0" smtClean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</a:rPr>
              <a:t>VIDIO.</a:t>
            </a:r>
          </a:p>
          <a:p>
            <a:pPr algn="ctr">
              <a:lnSpc>
                <a:spcPct val="150000"/>
              </a:lnSpc>
            </a:pPr>
            <a:r>
              <a:rPr lang="hr-HR" sz="1600" dirty="0" smtClean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</a:rPr>
              <a:t>O.</a:t>
            </a:r>
            <a:endParaRPr lang="hr-HR" sz="1600" dirty="0">
              <a:solidFill>
                <a:schemeClr val="accent1">
                  <a:lumMod val="25000"/>
                </a:schemeClr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89" y="2348865"/>
            <a:ext cx="3240405" cy="408068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833" y="578122"/>
            <a:ext cx="3240405" cy="3811087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4932044" y="4462730"/>
            <a:ext cx="3327984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DOGODI SE,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 UPRAVO NA DAN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 JE DJEVOJKA NAVRŠILA PETNAESTU GODINU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BI NI KRALJA NI KRALJICE KOD KUĆE: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69511" y="3068955"/>
            <a:ext cx="1440180" cy="274926"/>
          </a:xfrm>
        </p:spPr>
        <p:txBody>
          <a:bodyPr/>
          <a:lstStyle/>
          <a:p>
            <a:pPr>
              <a:defRPr/>
            </a:pPr>
            <a:r>
              <a:rPr lang="en-US" altLang="en-US" sz="1200" dirty="0" err="1" smtClean="0">
                <a:latin typeface="Alegreya SC" panose="02000503050000020004" pitchFamily="50" charset="-18"/>
              </a:rPr>
              <a:t>Julija</a:t>
            </a:r>
            <a:r>
              <a:rPr lang="en-US" altLang="en-US" sz="1200" dirty="0" smtClean="0">
                <a:latin typeface="Alegreya SC" panose="02000503050000020004" pitchFamily="50" charset="-18"/>
              </a:rPr>
              <a:t> S</a:t>
            </a:r>
            <a:r>
              <a:rPr lang="hr-HR" altLang="en-US" sz="1200" dirty="0" err="1" smtClean="0">
                <a:latin typeface="Alegreya SC" panose="02000503050000020004" pitchFamily="50" charset="-18"/>
              </a:rPr>
              <a:t>ch</a:t>
            </a:r>
            <a:r>
              <a:rPr lang="en-US" altLang="en-US" sz="1200" dirty="0" err="1" smtClean="0">
                <a:latin typeface="Alegreya SC" panose="02000503050000020004" pitchFamily="50" charset="-18"/>
              </a:rPr>
              <a:t>weigert</a:t>
            </a:r>
            <a:endParaRPr lang="en-US" altLang="en-US" sz="1200" dirty="0">
              <a:latin typeface="Alegreya SC" panose="02000503050000020004" pitchFamily="50" charset="-18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155857" y="908685"/>
            <a:ext cx="1216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err="1" smtClean="0">
                <a:latin typeface="Alegreya SC" panose="02000503050000020004" pitchFamily="50" charset="-18"/>
              </a:rPr>
              <a:t>Mia</a:t>
            </a:r>
            <a:r>
              <a:rPr lang="hr-HR" sz="1200" dirty="0" smtClean="0">
                <a:latin typeface="Alegreya SC" panose="02000503050000020004" pitchFamily="50" charset="-18"/>
              </a:rPr>
              <a:t> </a:t>
            </a:r>
            <a:r>
              <a:rPr lang="hr-HR" sz="1200" dirty="0" err="1" smtClean="0">
                <a:latin typeface="Alegreya SC" panose="02000503050000020004" pitchFamily="50" charset="-18"/>
              </a:rPr>
              <a:t>Milušić</a:t>
            </a:r>
            <a:endParaRPr lang="hr-HR" sz="1200" dirty="0">
              <a:latin typeface="Alegreya SC" panose="02000503050000020004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84872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>
          <a:xfrm>
            <a:off x="921304" y="908685"/>
            <a:ext cx="3366135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KRALJEVNA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DVORIMA OSTALA SASVIM SAMA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sz="8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800" dirty="0" smtClean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4932044" y="4697730"/>
            <a:ext cx="3240405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TUMARALA TAKO TAMO-AMO PO DVORIMA,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ZAVIRIVALA U IZBE I ODAJE,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NAPOKON DOŠLA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NEKOGA STAROG TORNJA.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hr-HR" sz="800" dirty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60" y="1988820"/>
            <a:ext cx="3466625" cy="396049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157" y="698592"/>
            <a:ext cx="3370178" cy="3995249"/>
          </a:xfrm>
          <a:prstGeom prst="rect">
            <a:avLst/>
          </a:prstGeom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630895" y="5574385"/>
            <a:ext cx="1461689" cy="476250"/>
          </a:xfrm>
        </p:spPr>
        <p:txBody>
          <a:bodyPr/>
          <a:lstStyle/>
          <a:p>
            <a:pPr>
              <a:defRPr/>
            </a:pPr>
            <a:r>
              <a:rPr lang="en-US" altLang="en-US" sz="1200" dirty="0" smtClean="0">
                <a:latin typeface="Alegreya SC" panose="02000503050000020004" pitchFamily="50" charset="-18"/>
              </a:rPr>
              <a:t>Lea </a:t>
            </a:r>
            <a:r>
              <a:rPr lang="en-US" altLang="en-US" sz="1200" dirty="0" err="1" smtClean="0">
                <a:latin typeface="Alegreya SC" panose="02000503050000020004" pitchFamily="50" charset="-18"/>
              </a:rPr>
              <a:t>Marković</a:t>
            </a:r>
            <a:endParaRPr lang="en-US" altLang="en-US" sz="1200" dirty="0">
              <a:latin typeface="Alegreya SC" panose="02000503050000020004" pitchFamily="50" charset="-18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4976762" y="1053210"/>
            <a:ext cx="1260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latin typeface="Alegreya SC" panose="02000503050000020004" pitchFamily="50" charset="-18"/>
              </a:rPr>
              <a:t>Gabrijela Katić</a:t>
            </a:r>
            <a:endParaRPr lang="hr-HR" sz="1200" dirty="0">
              <a:latin typeface="Alegreya SC" panose="02000503050000020004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15197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CE4F0"/>
      </a:accent1>
      <a:accent2>
        <a:srgbClr val="8BA5CE"/>
      </a:accent2>
      <a:accent3>
        <a:srgbClr val="FFFFFF"/>
      </a:accent3>
      <a:accent4>
        <a:srgbClr val="000000"/>
      </a:accent4>
      <a:accent5>
        <a:srgbClr val="EBEFF6"/>
      </a:accent5>
      <a:accent6>
        <a:srgbClr val="7D95BA"/>
      </a:accent6>
      <a:hlink>
        <a:srgbClr val="3F598D"/>
      </a:hlink>
      <a:folHlink>
        <a:srgbClr val="4F70B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CE4F0"/>
        </a:accent1>
        <a:accent2>
          <a:srgbClr val="8BA5CE"/>
        </a:accent2>
        <a:accent3>
          <a:srgbClr val="FFFFFF"/>
        </a:accent3>
        <a:accent4>
          <a:srgbClr val="000000"/>
        </a:accent4>
        <a:accent5>
          <a:srgbClr val="EBEFF6"/>
        </a:accent5>
        <a:accent6>
          <a:srgbClr val="7D95BA"/>
        </a:accent6>
        <a:hlink>
          <a:srgbClr val="3F598D"/>
        </a:hlink>
        <a:folHlink>
          <a:srgbClr val="4F70B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1134</Words>
  <Application>Microsoft Office PowerPoint</Application>
  <PresentationFormat>Prikaz na zaslonu (4:3)</PresentationFormat>
  <Paragraphs>218</Paragraphs>
  <Slides>19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5" baseType="lpstr">
      <vt:lpstr>Alegreya SC</vt:lpstr>
      <vt:lpstr>Arial</vt:lpstr>
      <vt:lpstr>Calibri</vt:lpstr>
      <vt:lpstr>Footlight MT Light</vt:lpstr>
      <vt:lpstr>Times New Roman</vt:lpstr>
      <vt:lpstr>Default Design</vt:lpstr>
      <vt:lpstr>Braća GRIMM  trnoružica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Book Template</dc:title>
  <dc:creator>Presentation Magazine</dc:creator>
  <cp:lastModifiedBy>knjižnica</cp:lastModifiedBy>
  <cp:revision>54</cp:revision>
  <dcterms:created xsi:type="dcterms:W3CDTF">2006-02-27T22:56:03Z</dcterms:created>
  <dcterms:modified xsi:type="dcterms:W3CDTF">2017-11-17T08:55:40Z</dcterms:modified>
</cp:coreProperties>
</file>