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4" r:id="rId3"/>
    <p:sldId id="259" r:id="rId4"/>
    <p:sldId id="301" r:id="rId5"/>
    <p:sldId id="302" r:id="rId6"/>
    <p:sldId id="303" r:id="rId7"/>
    <p:sldId id="270" r:id="rId8"/>
    <p:sldId id="271" r:id="rId9"/>
    <p:sldId id="312" r:id="rId10"/>
    <p:sldId id="288" r:id="rId11"/>
    <p:sldId id="289" r:id="rId12"/>
    <p:sldId id="309" r:id="rId13"/>
    <p:sldId id="310" r:id="rId14"/>
    <p:sldId id="311" r:id="rId15"/>
    <p:sldId id="292" r:id="rId16"/>
    <p:sldId id="293" r:id="rId17"/>
    <p:sldId id="294" r:id="rId18"/>
    <p:sldId id="314" r:id="rId19"/>
    <p:sldId id="295" r:id="rId20"/>
    <p:sldId id="296" r:id="rId21"/>
    <p:sldId id="297" r:id="rId22"/>
    <p:sldId id="307" r:id="rId23"/>
    <p:sldId id="308" r:id="rId24"/>
    <p:sldId id="298" r:id="rId25"/>
  </p:sldIdLst>
  <p:sldSz cx="9144000" cy="6858000" type="screen4x3"/>
  <p:notesSz cx="6858000" cy="994568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83EF2-0DD1-4874-8910-DB3C012F59BC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3CB50-F5FB-4E84-86FE-FAF5BDD5B6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71896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5D933-EF2A-4064-A14B-A2B1385C906A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181A5-FDA3-4763-B7EA-59FE40EE77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84671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38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227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41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051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3377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588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03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193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20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451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07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218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46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86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169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34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168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3C3790-ED18-432F-8A1A-8F8AC79EB1B2}" type="datetimeFigureOut">
              <a:rPr lang="hr-HR" smtClean="0"/>
              <a:t>22.05.2018.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441C5AD-3F78-4F15-99FE-7997DBE5E9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940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Prijave i upisi u srednju školu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07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Kandidatu koji je sudjelovao na više natjecanja ili na natjecanjima iz više područja, vrsta ili razina vrednuje se samo jedan (najpovoljniji) rezultat.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493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Dodatni rezultati iz prethodnog obrazovanja bit će uneseni izravno u sustav na temelju postojećih podataka u sustavu e-matice.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544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Poseban element vrednovanja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Čini uspjeh kandidat koji su ostvarili u otežanim uvjetima obrazovanja.</a:t>
            </a:r>
          </a:p>
          <a:p>
            <a:r>
              <a:rPr lang="hr-HR" dirty="0" smtClean="0"/>
              <a:t>Kandidatima će se priznati ostvarivanje isključivo jednoga (najpovoljnijeg) od sljedećih prava:</a:t>
            </a:r>
            <a:endParaRPr lang="hr-HR" dirty="0"/>
          </a:p>
          <a:p>
            <a:pPr lvl="1"/>
            <a:r>
              <a:rPr lang="hr-HR" dirty="0" smtClean="0"/>
              <a:t>kandidat </a:t>
            </a:r>
            <a:r>
              <a:rPr lang="hr-HR" dirty="0"/>
              <a:t>sa zdravstvenim </a:t>
            </a:r>
            <a:r>
              <a:rPr lang="hr-HR" dirty="0" smtClean="0"/>
              <a:t>teškoćama,</a:t>
            </a:r>
            <a:endParaRPr lang="hr-HR" dirty="0"/>
          </a:p>
          <a:p>
            <a:pPr lvl="1"/>
            <a:r>
              <a:rPr lang="hr-HR" dirty="0" smtClean="0"/>
              <a:t>kandidat </a:t>
            </a:r>
            <a:r>
              <a:rPr lang="hr-HR" dirty="0"/>
              <a:t>koji živi uz jednoga i/ili oba roditelja s dugotrajnom teškom </a:t>
            </a:r>
            <a:r>
              <a:rPr lang="hr-HR" dirty="0" smtClean="0"/>
              <a:t>bolesti,</a:t>
            </a:r>
            <a:endParaRPr lang="hr-HR" dirty="0"/>
          </a:p>
          <a:p>
            <a:pPr lvl="1"/>
            <a:r>
              <a:rPr lang="hr-HR" dirty="0" smtClean="0"/>
              <a:t>kandidat </a:t>
            </a:r>
            <a:r>
              <a:rPr lang="hr-HR" dirty="0"/>
              <a:t>koji živi uz dugotrajno nezaposlena oba </a:t>
            </a:r>
            <a:r>
              <a:rPr lang="hr-HR" dirty="0" smtClean="0"/>
              <a:t>roditelja, </a:t>
            </a:r>
            <a:endParaRPr lang="hr-HR" dirty="0"/>
          </a:p>
          <a:p>
            <a:pPr lvl="1"/>
            <a:r>
              <a:rPr lang="hr-HR" dirty="0" smtClean="0"/>
              <a:t>kandidat </a:t>
            </a:r>
            <a:r>
              <a:rPr lang="hr-HR" dirty="0"/>
              <a:t>koji živi uz samohranoga roditelja korisnika socijalne </a:t>
            </a:r>
            <a:r>
              <a:rPr lang="hr-HR" dirty="0" smtClean="0"/>
              <a:t>skrbi, </a:t>
            </a:r>
            <a:endParaRPr lang="hr-HR" dirty="0"/>
          </a:p>
          <a:p>
            <a:pPr lvl="1"/>
            <a:r>
              <a:rPr lang="pl-PL" dirty="0" smtClean="0"/>
              <a:t>kandidatu </a:t>
            </a:r>
            <a:r>
              <a:rPr lang="pl-PL" dirty="0"/>
              <a:t>kojem je jedan roditelj </a:t>
            </a:r>
            <a:r>
              <a:rPr lang="pl-PL" dirty="0" smtClean="0"/>
              <a:t>preminuo,</a:t>
            </a:r>
            <a:endParaRPr lang="pl-PL" dirty="0"/>
          </a:p>
          <a:p>
            <a:pPr lvl="1"/>
            <a:r>
              <a:rPr lang="hr-HR" dirty="0" smtClean="0"/>
              <a:t>kandidat </a:t>
            </a:r>
            <a:r>
              <a:rPr lang="hr-HR" dirty="0"/>
              <a:t>koji je bez roditelja ili odgovarajuće roditeljske </a:t>
            </a:r>
            <a:r>
              <a:rPr lang="hr-HR" dirty="0" smtClean="0"/>
              <a:t>skrbi, </a:t>
            </a:r>
            <a:endParaRPr lang="hr-HR" dirty="0"/>
          </a:p>
          <a:p>
            <a:pPr lvl="1"/>
            <a:r>
              <a:rPr lang="hr-HR" dirty="0" smtClean="0"/>
              <a:t>kandidat </a:t>
            </a:r>
            <a:r>
              <a:rPr lang="hr-HR" dirty="0"/>
              <a:t>koji je pripadnik romske nacionalne manjine. </a:t>
            </a:r>
          </a:p>
        </p:txBody>
      </p:sp>
    </p:spTree>
    <p:extLst>
      <p:ext uri="{BB962C8B-B14F-4D97-AF65-F5344CB8AC3E}">
        <p14:creationId xmlns:p14="http://schemas.microsoft.com/office/powerpoint/2010/main" val="25061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r-HR" sz="2400" dirty="0"/>
              <a:t>Za ostvarenje navedenih prava, kandidat prilaže razredniku neki od dolje navedenih dokumenata kojim dokazuje obrazovanje u otežanim uvjetima: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59145"/>
          </a:xfrm>
        </p:spPr>
        <p:txBody>
          <a:bodyPr>
            <a:normAutofit/>
          </a:bodyPr>
          <a:lstStyle/>
          <a:p>
            <a:r>
              <a:rPr lang="hr-HR" sz="1800" dirty="0"/>
              <a:t>liječničku potvrdu o dugotrajnoj težoj bolesti jednoga i/ili oba </a:t>
            </a:r>
            <a:r>
              <a:rPr lang="hr-HR" sz="1800" dirty="0" smtClean="0"/>
              <a:t>roditelja;</a:t>
            </a:r>
          </a:p>
          <a:p>
            <a:r>
              <a:rPr lang="hr-HR" sz="1800" dirty="0" smtClean="0"/>
              <a:t>potvrdu </a:t>
            </a:r>
            <a:r>
              <a:rPr lang="hr-HR" sz="1800" dirty="0"/>
              <a:t>nadležnoga područnoga ureda Hrvatskoga zavoda za zapošljavanje o dugotrajnoj nezaposlenosti oba roditelja; </a:t>
            </a:r>
          </a:p>
          <a:p>
            <a:r>
              <a:rPr lang="hr-HR" sz="1800" dirty="0" smtClean="0"/>
              <a:t>potvrdu </a:t>
            </a:r>
            <a:r>
              <a:rPr lang="hr-HR" sz="1800" dirty="0"/>
              <a:t>o korištenju socijalne pomoći; rješenje ili drugi upravni akt centra za socijalnu skrb ili nadležnoga tijela u jedinici lokalne ili područne (regionalne) </a:t>
            </a:r>
            <a:r>
              <a:rPr lang="hr-HR" sz="1800" dirty="0" smtClean="0"/>
              <a:t>jedinice; </a:t>
            </a:r>
            <a:endParaRPr lang="hr-HR" sz="1800" dirty="0"/>
          </a:p>
          <a:p>
            <a:r>
              <a:rPr lang="hr-HR" sz="1800" dirty="0" smtClean="0"/>
              <a:t>ispravu </a:t>
            </a:r>
            <a:r>
              <a:rPr lang="hr-HR" sz="1800" dirty="0"/>
              <a:t>iz matice umrlih ili smrtni list koje je izdalo nadležno tijelo u jedinici lokalne ili područne (regionalne) </a:t>
            </a:r>
            <a:r>
              <a:rPr lang="hr-HR" sz="1800" dirty="0" smtClean="0"/>
              <a:t>jedinice; </a:t>
            </a:r>
          </a:p>
          <a:p>
            <a:r>
              <a:rPr lang="hr-HR" sz="1800" dirty="0" smtClean="0"/>
              <a:t> </a:t>
            </a:r>
            <a:r>
              <a:rPr lang="hr-HR" sz="1800" dirty="0"/>
              <a:t>potvrdu nadležnoga centra za socijalnu skrb da je kandidat dijete bez roditelja ili odgovarajuće socijalne skrbi.</a:t>
            </a:r>
          </a:p>
        </p:txBody>
      </p:sp>
    </p:spTree>
    <p:extLst>
      <p:ext uri="{BB962C8B-B14F-4D97-AF65-F5344CB8AC3E}">
        <p14:creationId xmlns:p14="http://schemas.microsoft.com/office/powerpoint/2010/main" val="318438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9632" y="2636912"/>
            <a:ext cx="6635494" cy="2182700"/>
          </a:xfrm>
        </p:spPr>
        <p:txBody>
          <a:bodyPr/>
          <a:lstStyle/>
          <a:p>
            <a:r>
              <a:rPr lang="hr-HR" dirty="0"/>
              <a:t>Za ostvarenje dodatnih bodova na temelju zdravstvenih teškoća ili otežanih uvjeta obrazovanja, potrebnu </a:t>
            </a:r>
            <a:r>
              <a:rPr lang="hr-HR" dirty="0" smtClean="0"/>
              <a:t>dokumentaciju učenici </a:t>
            </a:r>
            <a:r>
              <a:rPr lang="hr-HR" dirty="0"/>
              <a:t>donose razredniku u osnovnoj školi koji će je unijeti u sustav. </a:t>
            </a:r>
          </a:p>
        </p:txBody>
      </p:sp>
    </p:spTree>
    <p:extLst>
      <p:ext uri="{BB962C8B-B14F-4D97-AF65-F5344CB8AC3E}">
        <p14:creationId xmlns:p14="http://schemas.microsoft.com/office/powerpoint/2010/main" val="203005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Postupci prijava i upisa u srednju školu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05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Prijava u aplikaciju</a:t>
            </a:r>
            <a:br>
              <a:rPr lang="hr-HR" dirty="0" smtClean="0"/>
            </a:br>
            <a:r>
              <a:rPr lang="hr-HR" dirty="0" smtClean="0"/>
              <a:t>od 25.5.2018.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Elektronički identitet – prijava.</a:t>
            </a:r>
          </a:p>
          <a:p>
            <a:r>
              <a:rPr lang="hr-HR" smtClean="0"/>
              <a:t>Svi podaci se prenose iz e-matice.</a:t>
            </a:r>
          </a:p>
          <a:p>
            <a:r>
              <a:rPr lang="hr-HR" smtClean="0"/>
              <a:t>Kandidati su dužni provjeriti osobne podatke, ocjene iz osnovne škole te, ako ih posjeduju rezultate državnih i međunarodnih natjecanja i sportsku kategoriju, kao i sve ostale upisane podatke.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085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Prijava obrazovnih programa</a:t>
            </a:r>
            <a:br>
              <a:rPr lang="hr-HR" dirty="0" smtClean="0"/>
            </a:br>
            <a:r>
              <a:rPr lang="hr-HR" dirty="0" smtClean="0"/>
              <a:t>26.6. – 10.7.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Obrazovne programe odnosno škole koje ih izvode moguće je pretraživati prema kriterijima.</a:t>
            </a:r>
          </a:p>
          <a:p>
            <a:r>
              <a:rPr lang="hr-HR" dirty="0" smtClean="0"/>
              <a:t>Prijava 6 obrazovnih programa.</a:t>
            </a:r>
          </a:p>
          <a:p>
            <a:r>
              <a:rPr lang="hr-HR" dirty="0" smtClean="0"/>
              <a:t>Obrazovni program koji se želi upisati dodaju se na listu prioriteta.</a:t>
            </a:r>
          </a:p>
          <a:p>
            <a:r>
              <a:rPr lang="hr-HR" dirty="0" smtClean="0"/>
              <a:t>Listu prioriteta treba pažljivo pripremiti tako da se na vrh liste postavi obrazovni program koji se najviše želi upisati, a zatim ostali, željenim redoslijedom.</a:t>
            </a:r>
          </a:p>
          <a:p>
            <a:r>
              <a:rPr lang="hr-HR" dirty="0" smtClean="0"/>
              <a:t>Prilikom prijave pojedinog obrazovnog programa potrebno je odabrati prvi i drugi strani jezik i izborne programe.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260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Učenici s teškoćama u razvoju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Kandidati s teškoćama u razvoju, koji su u sustavu redovnog obrazovanja, javljaju se uredu državne uprave u </a:t>
            </a:r>
            <a:r>
              <a:rPr lang="hr-HR" dirty="0" smtClean="0"/>
              <a:t>županiji koji </a:t>
            </a:r>
            <a:r>
              <a:rPr lang="hr-HR" dirty="0"/>
              <a:t>će im pomoći u odabiru srednje škole koja provodi jedan od programa obrazovanja za koji je kandidat dobio stručno mišljenje službe za profesionalno usmjeravanje Hrvatskoga zavoda za zapošljavanje. </a:t>
            </a:r>
          </a:p>
        </p:txBody>
      </p:sp>
    </p:spTree>
    <p:extLst>
      <p:ext uri="{BB962C8B-B14F-4D97-AF65-F5344CB8AC3E}">
        <p14:creationId xmlns:p14="http://schemas.microsoft.com/office/powerpoint/2010/main" val="753615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Ljestvica poretka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Stalno vidljiva i promjenjiva.</a:t>
            </a:r>
          </a:p>
          <a:p>
            <a:r>
              <a:rPr lang="hr-HR" smtClean="0"/>
              <a:t>Kandidat će se naći na ljestvici poretka samo jednog obrazovnog programa na kojemu se nalazi u sklopu upisne kvote i to onog  koji je najviše na njegovoj listi prioriteta.</a:t>
            </a:r>
          </a:p>
          <a:p>
            <a:r>
              <a:rPr lang="hr-HR" smtClean="0"/>
              <a:t>Ostaje na ljestvicama poretka višega prioriteta na kojima se ne nalazi u sklopu upisne kvote, a sa svih ostalih ljestvica poredaka nižega prioriteta se briše.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32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dirty="0" smtClean="0"/>
              <a:t>Što se boduje za upis u srednju školu?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708920"/>
            <a:ext cx="7838256" cy="3280805"/>
          </a:xfrm>
        </p:spPr>
        <p:txBody>
          <a:bodyPr>
            <a:normAutofit/>
          </a:bodyPr>
          <a:lstStyle/>
          <a:p>
            <a:r>
              <a:rPr lang="hr-HR" sz="3200" dirty="0" smtClean="0"/>
              <a:t>Za upis u 1. razred srednje škole kandidatima se vrednuje:</a:t>
            </a:r>
          </a:p>
          <a:p>
            <a:pPr lvl="1"/>
            <a:r>
              <a:rPr lang="hr-HR" sz="2800" dirty="0" smtClean="0"/>
              <a:t>zajednički, </a:t>
            </a:r>
          </a:p>
          <a:p>
            <a:pPr lvl="1"/>
            <a:r>
              <a:rPr lang="hr-HR" sz="2800" dirty="0" smtClean="0"/>
              <a:t>dodatni i </a:t>
            </a:r>
          </a:p>
          <a:p>
            <a:pPr lvl="1"/>
            <a:r>
              <a:rPr lang="hr-HR" sz="2800" dirty="0" smtClean="0"/>
              <a:t>posebni elementi.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7233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>Zaključavanje liste prioriteta, ispis prijavnica</a:t>
            </a:r>
            <a:br>
              <a:rPr lang="hr-HR" sz="3200" dirty="0" smtClean="0"/>
            </a:br>
            <a:r>
              <a:rPr lang="hr-HR" sz="3200" dirty="0" smtClean="0"/>
              <a:t>10. 7. </a:t>
            </a:r>
            <a:r>
              <a:rPr lang="hr-HR" sz="3200" dirty="0" err="1" smtClean="0"/>
              <a:t>2018</a:t>
            </a:r>
            <a:r>
              <a:rPr lang="hr-HR" sz="3200" dirty="0" smtClean="0"/>
              <a:t>.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Konačnu listu prioriteta iz sustava ispisuje razrednik. </a:t>
            </a:r>
          </a:p>
          <a:p>
            <a:r>
              <a:rPr lang="hr-HR" smtClean="0"/>
              <a:t>Prijavnicu potpisuju roditelji i učenici.</a:t>
            </a:r>
          </a:p>
          <a:p>
            <a:r>
              <a:rPr lang="hr-HR" smtClean="0"/>
              <a:t>Prijavnica se čuva u školi.</a:t>
            </a:r>
          </a:p>
          <a:p>
            <a:r>
              <a:rPr lang="hr-HR" smtClean="0"/>
              <a:t>Potpisivanje prijavnice s listom prioriteta ne jamči da će se kandidat upisati na onaj izbor na kojem je stekao pravo upisa u trenutku zaključivanja odabira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6530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Objava konačnih ljestvica poretka, 13.7. 2018.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Trenutkom objave konačnih ljestvica poretka kandidati se upisuju u obrazovni program najvišega prioriteta na kojemu se nalaze u sklopu upisne kvote. </a:t>
            </a:r>
          </a:p>
          <a:p>
            <a:r>
              <a:rPr lang="vi-VN" dirty="0"/>
              <a:t>Učenik svoj upis potvrđuje vlastoručnim potpisom i potpisom roditelja/skrbnika na obrascu (upisnici) dostupnom na mrežnoj stranici NISpuSŠ-a (www.upisi.hr), koji je dužan dostaviti u srednju školu do roka navedenoga u Kalendaru. </a:t>
            </a:r>
            <a:endParaRPr lang="hr-HR" dirty="0"/>
          </a:p>
          <a:p>
            <a:r>
              <a:rPr lang="hr-HR" dirty="0" smtClean="0"/>
              <a:t>Kandidati koji u školu ne dostave upisnicu te, ako je to potrebno, potvrdu liječnika školske medicine, svjedodžbu medicine rada i/ili ugovor o naukovanju, gube pravo na upis i upućuju se na sljedeći upisni rok.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0330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Termini dolazaka učenika u školu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/>
              <a:t>20.6.2018. od 9.00 do </a:t>
            </a:r>
            <a:r>
              <a:rPr lang="hr-HR" b="1" u="sng" dirty="0" err="1" smtClean="0"/>
              <a:t>10.00</a:t>
            </a:r>
            <a:r>
              <a:rPr lang="hr-HR" b="1" u="sng" dirty="0" smtClean="0"/>
              <a:t> </a:t>
            </a:r>
            <a:r>
              <a:rPr lang="hr-HR" b="1" u="sng" dirty="0" smtClean="0"/>
              <a:t>- </a:t>
            </a:r>
            <a:r>
              <a:rPr lang="hr-HR" u="sng" dirty="0" smtClean="0"/>
              <a:t>učenici trebaju donijeti potvrde za </a:t>
            </a:r>
            <a:r>
              <a:rPr lang="hr-HR" u="sng" dirty="0"/>
              <a:t>ostvarenje dodatnih bodova na temelju zdravstvenih teškoća ili </a:t>
            </a:r>
            <a:r>
              <a:rPr lang="hr-HR" u="sng" dirty="0" smtClean="0"/>
              <a:t>otežanih </a:t>
            </a:r>
            <a:r>
              <a:rPr lang="hr-HR" u="sng" dirty="0"/>
              <a:t>uvjeta </a:t>
            </a:r>
            <a:r>
              <a:rPr lang="hr-HR" u="sng" dirty="0" smtClean="0"/>
              <a:t>obrazovanja(stručno mišljenje školskog liječnika, stručno mišljenje HZZ-a…), </a:t>
            </a:r>
          </a:p>
          <a:p>
            <a:r>
              <a:rPr lang="hr-HR" b="1" u="sng" dirty="0" smtClean="0"/>
              <a:t>11.7.2018 od 17.00-  </a:t>
            </a:r>
            <a:r>
              <a:rPr lang="hr-HR" dirty="0" smtClean="0"/>
              <a:t>ispis prijavnica</a:t>
            </a:r>
          </a:p>
        </p:txBody>
      </p:sp>
    </p:spTree>
    <p:extLst>
      <p:ext uri="{BB962C8B-B14F-4D97-AF65-F5344CB8AC3E}">
        <p14:creationId xmlns:p14="http://schemas.microsoft.com/office/powerpoint/2010/main" val="4174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Pratiti stalno stranicu </a:t>
            </a:r>
            <a:r>
              <a:rPr lang="hr-HR" dirty="0" smtClean="0">
                <a:hlinkClick r:id="rId2"/>
              </a:rPr>
              <a:t>www.upisi.hr</a:t>
            </a:r>
            <a:r>
              <a:rPr lang="hr-HR" dirty="0" smtClean="0"/>
              <a:t> i stranicu  Škole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5385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244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961479"/>
            <a:ext cx="8041440" cy="1152128"/>
          </a:xfrm>
        </p:spPr>
        <p:txBody>
          <a:bodyPr>
            <a:noAutofit/>
          </a:bodyPr>
          <a:lstStyle/>
          <a:p>
            <a:r>
              <a:rPr lang="hr-HR" sz="2400" dirty="0" smtClean="0"/>
              <a:t>Način bodovanja – zajednički elementi za upis u gimnazijske programe i strukovne programe u trajanju </a:t>
            </a:r>
            <a:br>
              <a:rPr lang="hr-HR" sz="2400" dirty="0" smtClean="0"/>
            </a:br>
            <a:r>
              <a:rPr lang="hr-HR" sz="2400" dirty="0" smtClean="0"/>
              <a:t>od najmanje četiri godine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1" y="2348880"/>
            <a:ext cx="7272809" cy="338437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  <a:defRPr/>
            </a:pPr>
            <a:r>
              <a:rPr lang="hr-HR" sz="2000" dirty="0">
                <a:cs typeface="Arial" pitchFamily="34" charset="0"/>
              </a:rPr>
              <a:t>Opći uspjeh u sva četiri viša razreda osnovne </a:t>
            </a:r>
            <a:r>
              <a:rPr lang="hr-HR" sz="2000" dirty="0" smtClean="0">
                <a:cs typeface="Arial" pitchFamily="34" charset="0"/>
              </a:rPr>
              <a:t>škole izračunat </a:t>
            </a:r>
            <a:r>
              <a:rPr lang="hr-HR" sz="2000" dirty="0">
                <a:cs typeface="Arial" pitchFamily="34" charset="0"/>
              </a:rPr>
              <a:t>na dvije decimale</a:t>
            </a:r>
            <a:r>
              <a:rPr lang="hr-HR" sz="2000" dirty="0" smtClean="0">
                <a:cs typeface="Arial" pitchFamily="34" charset="0"/>
              </a:rPr>
              <a:t>. </a:t>
            </a:r>
            <a:r>
              <a:rPr lang="hr-HR" sz="2000" dirty="0" smtClean="0">
                <a:solidFill>
                  <a:srgbClr val="FF0000"/>
                </a:solidFill>
                <a:cs typeface="Arial" pitchFamily="34" charset="0"/>
              </a:rPr>
              <a:t>(</a:t>
            </a:r>
            <a:r>
              <a:rPr lang="hr-HR" sz="20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MAX 20 bodova)</a:t>
            </a:r>
            <a:endParaRPr lang="hr-HR" sz="20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800100" lvl="2" indent="0">
              <a:buNone/>
              <a:defRPr/>
            </a:pPr>
            <a:r>
              <a:rPr lang="hr-HR" sz="2000" dirty="0" smtClean="0">
                <a:cs typeface="Arial" pitchFamily="34" charset="0"/>
              </a:rPr>
              <a:t>(5.raz</a:t>
            </a:r>
            <a:r>
              <a:rPr lang="hr-HR" sz="2000" dirty="0">
                <a:cs typeface="Arial" pitchFamily="34" charset="0"/>
              </a:rPr>
              <a:t>.) + (6.raz.) + (7.raz.) + (8.raz</a:t>
            </a:r>
            <a:r>
              <a:rPr lang="hr-HR" sz="2000" dirty="0" smtClean="0">
                <a:cs typeface="Arial" pitchFamily="34" charset="0"/>
              </a:rPr>
              <a:t>.)</a:t>
            </a:r>
            <a:endParaRPr lang="sr-Latn-CS" sz="2000" dirty="0" smtClean="0">
              <a:cs typeface="Arial" pitchFamily="34" charset="0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hr-HR" sz="2000" dirty="0" smtClean="0">
                <a:cs typeface="Arial" pitchFamily="34" charset="0"/>
              </a:rPr>
              <a:t>Zaključna ocjena iz tri najvažnija predmeta  hrvatskog, matematike i prvog stranog jezika (Engleski jezik)  dobivena u 7. i 8. razredu. </a:t>
            </a:r>
            <a:r>
              <a:rPr lang="hr-HR" sz="2000" dirty="0" smtClean="0">
                <a:solidFill>
                  <a:srgbClr val="FF0000"/>
                </a:solidFill>
                <a:cs typeface="Arial" pitchFamily="34" charset="0"/>
              </a:rPr>
              <a:t>(</a:t>
            </a:r>
            <a:r>
              <a:rPr lang="hr-HR" sz="20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MAX 30 bodova)</a:t>
            </a:r>
            <a:endParaRPr lang="hr-HR" sz="2000" dirty="0" smtClean="0">
              <a:cs typeface="Arial" pitchFamily="34" charset="0"/>
            </a:endParaRPr>
          </a:p>
          <a:p>
            <a:pPr marL="514350" indent="-514350">
              <a:spcAft>
                <a:spcPts val="1000"/>
              </a:spcAft>
              <a:buFont typeface="+mj-lt"/>
              <a:buAutoNum type="alphaUcPeriod"/>
              <a:defRPr/>
            </a:pPr>
            <a:r>
              <a:rPr lang="hr-HR" sz="2000" dirty="0" smtClean="0">
                <a:cs typeface="Arial" pitchFamily="34" charset="0"/>
              </a:rPr>
              <a:t>Ovisno </a:t>
            </a:r>
            <a:r>
              <a:rPr lang="hr-HR" sz="2000" dirty="0">
                <a:cs typeface="Arial" pitchFamily="34" charset="0"/>
              </a:rPr>
              <a:t>o obrazovnom programu, računat će se još zaključna ocjena iz još 3 predmeta u 7. i 8. </a:t>
            </a:r>
            <a:r>
              <a:rPr lang="hr-HR" sz="2000" dirty="0" smtClean="0">
                <a:cs typeface="Arial" pitchFamily="34" charset="0"/>
              </a:rPr>
              <a:t>razredu( dva su propisana </a:t>
            </a:r>
            <a:r>
              <a:rPr lang="hr-HR" sz="2000" i="1" dirty="0" smtClean="0">
                <a:cs typeface="Arial" pitchFamily="34" charset="0"/>
              </a:rPr>
              <a:t>Popisom predmeta posebno važnih za upis</a:t>
            </a:r>
            <a:r>
              <a:rPr lang="hr-HR" sz="2000" dirty="0" smtClean="0">
                <a:cs typeface="Arial" pitchFamily="34" charset="0"/>
              </a:rPr>
              <a:t>, a jedan samostalno određuje srednja škola od obveznih nastavnih predmeta).</a:t>
            </a:r>
            <a:r>
              <a:rPr lang="hr-HR" sz="20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(MAX 30 bodova)</a:t>
            </a:r>
            <a:endParaRPr lang="hr-HR" sz="2000" dirty="0">
              <a:cs typeface="Arial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611560" y="5589240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9184" lvl="1" indent="0" algn="ctr">
              <a:buNone/>
              <a:defRPr/>
            </a:pPr>
            <a:r>
              <a:rPr lang="hr-HR" sz="2400" b="1" dirty="0" err="1">
                <a:cs typeface="Arial" pitchFamily="34" charset="0"/>
              </a:rPr>
              <a:t>MAX</a:t>
            </a:r>
            <a:r>
              <a:rPr lang="hr-HR" sz="2400" b="1" dirty="0">
                <a:cs typeface="Arial" pitchFamily="34" charset="0"/>
              </a:rPr>
              <a:t>  se može imati </a:t>
            </a:r>
            <a:r>
              <a:rPr lang="hr-HR" sz="2400" b="1" dirty="0" err="1">
                <a:cs typeface="Arial" pitchFamily="34" charset="0"/>
              </a:rPr>
              <a:t>80</a:t>
            </a:r>
            <a:r>
              <a:rPr lang="hr-HR" sz="2400" b="1" dirty="0">
                <a:cs typeface="Arial" pitchFamily="34" charset="0"/>
              </a:rPr>
              <a:t> bodova ( A + B + C ).</a:t>
            </a:r>
          </a:p>
        </p:txBody>
      </p:sp>
    </p:spTree>
    <p:extLst>
      <p:ext uri="{BB962C8B-B14F-4D97-AF65-F5344CB8AC3E}">
        <p14:creationId xmlns:p14="http://schemas.microsoft.com/office/powerpoint/2010/main" val="26806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7284" y="548680"/>
            <a:ext cx="8041440" cy="144267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Način bodovanja – zajednički elementi za upis u strukovne programe i programe obrazovanja za vezane obrte u trajanju </a:t>
            </a:r>
            <a:br>
              <a:rPr lang="hr-HR" sz="2400" dirty="0" smtClean="0"/>
            </a:br>
            <a:r>
              <a:rPr lang="hr-HR" sz="2400" dirty="0" smtClean="0"/>
              <a:t>od najmanje tri godine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2585707"/>
            <a:ext cx="7416824" cy="28083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  <a:defRPr/>
            </a:pPr>
            <a:r>
              <a:rPr lang="hr-HR" dirty="0">
                <a:cs typeface="Arial" pitchFamily="34" charset="0"/>
              </a:rPr>
              <a:t>Opći uspjeh u sva četiri viša razreda osnovne </a:t>
            </a:r>
            <a:r>
              <a:rPr lang="hr-HR" dirty="0" smtClean="0">
                <a:cs typeface="Arial" pitchFamily="34" charset="0"/>
              </a:rPr>
              <a:t>škole izračunat </a:t>
            </a:r>
            <a:r>
              <a:rPr lang="hr-HR" dirty="0">
                <a:cs typeface="Arial" pitchFamily="34" charset="0"/>
              </a:rPr>
              <a:t>na dvije decimale</a:t>
            </a:r>
            <a:r>
              <a:rPr lang="hr-HR" dirty="0" smtClean="0">
                <a:cs typeface="Arial" pitchFamily="34" charset="0"/>
              </a:rPr>
              <a:t>. </a:t>
            </a:r>
            <a:r>
              <a:rPr lang="hr-HR" sz="2000" dirty="0" smtClean="0">
                <a:solidFill>
                  <a:srgbClr val="FF0000"/>
                </a:solidFill>
                <a:cs typeface="Arial" pitchFamily="34" charset="0"/>
              </a:rPr>
              <a:t>(</a:t>
            </a:r>
            <a:r>
              <a:rPr lang="hr-HR" sz="22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MAX 20 bodova)</a:t>
            </a:r>
            <a:endParaRPr lang="hr-HR" dirty="0" smtClean="0">
              <a:solidFill>
                <a:srgbClr val="FF0000"/>
              </a:solidFill>
              <a:cs typeface="Arial" pitchFamily="34" charset="0"/>
            </a:endParaRPr>
          </a:p>
          <a:p>
            <a:pPr marL="800100" lvl="2" indent="0">
              <a:buNone/>
              <a:defRPr/>
            </a:pPr>
            <a:r>
              <a:rPr lang="hr-HR" dirty="0" smtClean="0">
                <a:cs typeface="Arial" pitchFamily="34" charset="0"/>
              </a:rPr>
              <a:t>(</a:t>
            </a:r>
            <a:r>
              <a:rPr lang="hr-HR" sz="1600" dirty="0" smtClean="0">
                <a:cs typeface="Arial" pitchFamily="34" charset="0"/>
              </a:rPr>
              <a:t>5.raz</a:t>
            </a:r>
            <a:r>
              <a:rPr lang="hr-HR" sz="1600" dirty="0">
                <a:cs typeface="Arial" pitchFamily="34" charset="0"/>
              </a:rPr>
              <a:t>.)</a:t>
            </a:r>
            <a:r>
              <a:rPr lang="hr-HR" dirty="0">
                <a:cs typeface="Arial" pitchFamily="34" charset="0"/>
              </a:rPr>
              <a:t> + (</a:t>
            </a:r>
            <a:r>
              <a:rPr lang="hr-HR" sz="1600" dirty="0">
                <a:cs typeface="Arial" pitchFamily="34" charset="0"/>
              </a:rPr>
              <a:t>6.raz</a:t>
            </a:r>
            <a:r>
              <a:rPr lang="hr-HR" dirty="0">
                <a:cs typeface="Arial" pitchFamily="34" charset="0"/>
              </a:rPr>
              <a:t>.) + (</a:t>
            </a:r>
            <a:r>
              <a:rPr lang="hr-HR" sz="1600" dirty="0">
                <a:cs typeface="Arial" pitchFamily="34" charset="0"/>
              </a:rPr>
              <a:t>7.raz</a:t>
            </a:r>
            <a:r>
              <a:rPr lang="hr-HR" dirty="0">
                <a:cs typeface="Arial" pitchFamily="34" charset="0"/>
              </a:rPr>
              <a:t>.) + (</a:t>
            </a:r>
            <a:r>
              <a:rPr lang="hr-HR" sz="1600" dirty="0">
                <a:cs typeface="Arial" pitchFamily="34" charset="0"/>
              </a:rPr>
              <a:t>8.raz</a:t>
            </a:r>
            <a:r>
              <a:rPr lang="hr-HR" dirty="0" smtClean="0">
                <a:cs typeface="Arial" pitchFamily="34" charset="0"/>
              </a:rPr>
              <a:t>.)</a:t>
            </a:r>
            <a:endParaRPr lang="sr-Latn-CS" dirty="0" smtClean="0">
              <a:cs typeface="Arial" pitchFamily="34" charset="0"/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hr-HR" dirty="0" smtClean="0">
                <a:cs typeface="Arial" pitchFamily="34" charset="0"/>
              </a:rPr>
              <a:t>Zaključna ocjena iz tri najvažnija predmeta  hrvatskog, matematike i prvog stranog jezika (Engleski jezik)  dobivena u 7. i 8. razredu. </a:t>
            </a:r>
            <a:r>
              <a:rPr lang="hr-HR" sz="2000" dirty="0" smtClean="0">
                <a:solidFill>
                  <a:srgbClr val="FF0000"/>
                </a:solidFill>
                <a:cs typeface="Arial" pitchFamily="34" charset="0"/>
              </a:rPr>
              <a:t>(</a:t>
            </a:r>
            <a:r>
              <a:rPr lang="hr-HR" sz="22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MAX 30 bodova)</a:t>
            </a:r>
            <a:endParaRPr lang="hr-HR" dirty="0" smtClean="0">
              <a:cs typeface="Arial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611560" y="5415607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9184" lvl="1" indent="0" algn="ctr">
              <a:buNone/>
              <a:defRPr/>
            </a:pPr>
            <a:r>
              <a:rPr lang="hr-HR" sz="2400" b="1" dirty="0">
                <a:cs typeface="Arial" pitchFamily="34" charset="0"/>
              </a:rPr>
              <a:t>MAX  se može imati </a:t>
            </a:r>
            <a:r>
              <a:rPr lang="hr-HR" sz="2400" b="1" dirty="0" smtClean="0">
                <a:cs typeface="Arial" pitchFamily="34" charset="0"/>
              </a:rPr>
              <a:t>50 </a:t>
            </a:r>
            <a:r>
              <a:rPr lang="hr-HR" sz="2400" b="1" dirty="0">
                <a:cs typeface="Arial" pitchFamily="34" charset="0"/>
              </a:rPr>
              <a:t>bodova ( A + </a:t>
            </a:r>
            <a:r>
              <a:rPr lang="hr-HR" sz="2400" b="1" dirty="0" smtClean="0">
                <a:cs typeface="Arial" pitchFamily="34" charset="0"/>
              </a:rPr>
              <a:t>B).</a:t>
            </a:r>
            <a:endParaRPr lang="hr-HR" sz="2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1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7284" y="548680"/>
            <a:ext cx="8041440" cy="144267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Način bodovanja – zajednički elementi za upis u strukovne programe u trajanju manje od tri godine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31640" y="2687724"/>
            <a:ext cx="6840760" cy="16053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  <a:defRPr/>
            </a:pPr>
            <a:r>
              <a:rPr lang="hr-HR" dirty="0">
                <a:cs typeface="Arial" pitchFamily="34" charset="0"/>
              </a:rPr>
              <a:t>Opći uspjeh u sva četiri viša razreda osnovne </a:t>
            </a:r>
            <a:r>
              <a:rPr lang="hr-HR" dirty="0" smtClean="0">
                <a:cs typeface="Arial" pitchFamily="34" charset="0"/>
              </a:rPr>
              <a:t>škole izračunat </a:t>
            </a:r>
            <a:r>
              <a:rPr lang="hr-HR" dirty="0">
                <a:cs typeface="Arial" pitchFamily="34" charset="0"/>
              </a:rPr>
              <a:t>na dvije decimale</a:t>
            </a:r>
            <a:r>
              <a:rPr lang="hr-HR" dirty="0" smtClean="0">
                <a:cs typeface="Arial" pitchFamily="34" charset="0"/>
              </a:rPr>
              <a:t>. </a:t>
            </a:r>
          </a:p>
          <a:p>
            <a:pPr marL="0" indent="0">
              <a:buNone/>
              <a:defRPr/>
            </a:pPr>
            <a:r>
              <a:rPr lang="hr-HR" dirty="0">
                <a:cs typeface="Arial" pitchFamily="34" charset="0"/>
              </a:rPr>
              <a:t>	</a:t>
            </a:r>
            <a:r>
              <a:rPr lang="hr-HR" dirty="0" smtClean="0">
                <a:cs typeface="Arial" pitchFamily="34" charset="0"/>
              </a:rPr>
              <a:t>	(</a:t>
            </a:r>
            <a:r>
              <a:rPr lang="hr-HR" sz="1600" dirty="0" smtClean="0">
                <a:cs typeface="Arial" pitchFamily="34" charset="0"/>
              </a:rPr>
              <a:t>5.raz</a:t>
            </a:r>
            <a:r>
              <a:rPr lang="hr-HR" sz="1600" dirty="0">
                <a:cs typeface="Arial" pitchFamily="34" charset="0"/>
              </a:rPr>
              <a:t>.)</a:t>
            </a:r>
            <a:r>
              <a:rPr lang="hr-HR" dirty="0">
                <a:cs typeface="Arial" pitchFamily="34" charset="0"/>
              </a:rPr>
              <a:t> + (</a:t>
            </a:r>
            <a:r>
              <a:rPr lang="hr-HR" sz="1600" dirty="0">
                <a:cs typeface="Arial" pitchFamily="34" charset="0"/>
              </a:rPr>
              <a:t>6.raz</a:t>
            </a:r>
            <a:r>
              <a:rPr lang="hr-HR" dirty="0">
                <a:cs typeface="Arial" pitchFamily="34" charset="0"/>
              </a:rPr>
              <a:t>.) + (</a:t>
            </a:r>
            <a:r>
              <a:rPr lang="hr-HR" sz="1600" dirty="0">
                <a:cs typeface="Arial" pitchFamily="34" charset="0"/>
              </a:rPr>
              <a:t>7.raz</a:t>
            </a:r>
            <a:r>
              <a:rPr lang="hr-HR" dirty="0">
                <a:cs typeface="Arial" pitchFamily="34" charset="0"/>
              </a:rPr>
              <a:t>.) + (</a:t>
            </a:r>
            <a:r>
              <a:rPr lang="hr-HR" sz="1600" dirty="0" err="1">
                <a:cs typeface="Arial" pitchFamily="34" charset="0"/>
              </a:rPr>
              <a:t>8.raz</a:t>
            </a:r>
            <a:r>
              <a:rPr lang="hr-HR" dirty="0" smtClean="0">
                <a:cs typeface="Arial" pitchFamily="34" charset="0"/>
              </a:rPr>
              <a:t>.)</a:t>
            </a:r>
            <a:endParaRPr lang="sr-Latn-CS" dirty="0" smtClean="0">
              <a:cs typeface="Arial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755576" y="4437112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9184" lvl="1" indent="0" algn="ctr">
              <a:buNone/>
              <a:defRPr/>
            </a:pPr>
            <a:r>
              <a:rPr lang="hr-HR" sz="2400" b="1" dirty="0">
                <a:cs typeface="Arial" pitchFamily="34" charset="0"/>
              </a:rPr>
              <a:t>MAX  se može imati 2</a:t>
            </a:r>
            <a:r>
              <a:rPr lang="hr-HR" sz="2400" b="1" dirty="0" smtClean="0">
                <a:cs typeface="Arial" pitchFamily="34" charset="0"/>
              </a:rPr>
              <a:t>0 bodova.</a:t>
            </a:r>
            <a:endParaRPr lang="hr-HR" sz="2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4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Dodatni element vrednovanja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</a:t>
            </a:r>
            <a:r>
              <a:rPr lang="hr-HR" dirty="0"/>
              <a:t>osnovi provjere (ispitivanja) posebnih znanja, vještina, sposobnosti i darovitosti </a:t>
            </a:r>
          </a:p>
          <a:p>
            <a:r>
              <a:rPr lang="hr-HR" dirty="0" smtClean="0"/>
              <a:t>na </a:t>
            </a:r>
            <a:r>
              <a:rPr lang="hr-HR" dirty="0"/>
              <a:t>osnovi rezultata postignutih na natjecanjima u znanju </a:t>
            </a:r>
          </a:p>
          <a:p>
            <a:r>
              <a:rPr lang="hr-HR" dirty="0" smtClean="0"/>
              <a:t>na </a:t>
            </a:r>
            <a:r>
              <a:rPr lang="hr-HR" dirty="0"/>
              <a:t>osnovi rezultata postignutih na natjecanjima u organizaciji školskih sportskih društava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54817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1280" y="764704"/>
            <a:ext cx="8041440" cy="792088"/>
          </a:xfrm>
        </p:spPr>
        <p:txBody>
          <a:bodyPr>
            <a:normAutofit fontScale="90000"/>
          </a:bodyPr>
          <a:lstStyle/>
          <a:p>
            <a:r>
              <a:rPr lang="hr-HR" sz="2800" dirty="0" smtClean="0"/>
              <a:t>Dodatni bodovi -</a:t>
            </a:r>
            <a:br>
              <a:rPr lang="hr-HR" sz="2800" dirty="0" smtClean="0"/>
            </a:br>
            <a:r>
              <a:rPr lang="hr-HR" sz="2800" dirty="0" smtClean="0"/>
              <a:t>državna i međunarodna natjecanja</a:t>
            </a:r>
            <a:endParaRPr lang="hr-HR" sz="2800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675715"/>
              </p:ext>
            </p:extLst>
          </p:nvPr>
        </p:nvGraphicFramePr>
        <p:xfrm>
          <a:off x="1475656" y="3621217"/>
          <a:ext cx="6624736" cy="261161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6204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42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6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/>
                        <a:t>Prvo,drugo ili treće </a:t>
                      </a:r>
                      <a:r>
                        <a:rPr lang="hr-HR" sz="1600" dirty="0"/>
                        <a:t>osvojeno mjesto kao pojedinac u </a:t>
                      </a:r>
                      <a:r>
                        <a:rPr lang="hr-HR" sz="1600" dirty="0" smtClean="0"/>
                        <a:t>5., 6. 7</a:t>
                      </a:r>
                      <a:r>
                        <a:rPr lang="hr-HR" sz="1600" dirty="0"/>
                        <a:t>. ili 8. </a:t>
                      </a:r>
                      <a:r>
                        <a:rPr lang="hr-HR" sz="1600" dirty="0" smtClean="0"/>
                        <a:t>razredu.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Izravan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upis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Prvo osvojeno mjesto kao članovi </a:t>
                      </a:r>
                      <a:r>
                        <a:rPr lang="hr-HR" sz="1600" dirty="0" smtClean="0"/>
                        <a:t>skupine u </a:t>
                      </a:r>
                      <a:r>
                        <a:rPr lang="hr-HR" sz="1600" dirty="0"/>
                        <a:t>posljednja četiri </a:t>
                      </a:r>
                      <a:r>
                        <a:rPr lang="hr-HR" sz="1600" dirty="0" smtClean="0"/>
                        <a:t>razreda.   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/>
                        <a:t>4</a:t>
                      </a:r>
                      <a:endParaRPr lang="hr-HR" sz="1600" dirty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boda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Drugo osvojeno mjesto kao pojedinci ili članovi </a:t>
                      </a:r>
                      <a:r>
                        <a:rPr lang="hr-HR" sz="1600" dirty="0" smtClean="0"/>
                        <a:t>skupine u </a:t>
                      </a:r>
                      <a:r>
                        <a:rPr lang="hr-HR" sz="1600" dirty="0"/>
                        <a:t>posljednja četiri </a:t>
                      </a:r>
                      <a:r>
                        <a:rPr lang="hr-HR" sz="1600" dirty="0" smtClean="0"/>
                        <a:t>razreda.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/>
                        <a:t>3</a:t>
                      </a:r>
                      <a:endParaRPr lang="hr-HR" sz="1600" dirty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boda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Treće osvojeno mjesto kao pojedinci ili članovi </a:t>
                      </a:r>
                      <a:r>
                        <a:rPr lang="hr-HR" sz="1600" dirty="0" smtClean="0"/>
                        <a:t>skupine u </a:t>
                      </a:r>
                      <a:r>
                        <a:rPr lang="hr-HR" sz="1600" dirty="0"/>
                        <a:t>posljednja četiri </a:t>
                      </a:r>
                      <a:r>
                        <a:rPr lang="hr-HR" sz="1600" dirty="0" smtClean="0"/>
                        <a:t>razreda.   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/>
                        <a:t>2</a:t>
                      </a:r>
                      <a:endParaRPr lang="hr-HR" sz="1600" dirty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bod</a:t>
                      </a:r>
                      <a:endParaRPr lang="hr-H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latin typeface="+mj-lt"/>
                          <a:ea typeface="Calibri"/>
                          <a:cs typeface="Times New Roman"/>
                        </a:rPr>
                        <a:t>Sudjelovanje kao pojedinac ili član skupine u posljednja četiri razreda.</a:t>
                      </a:r>
                      <a:endParaRPr lang="hr-HR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 bod</a:t>
                      </a:r>
                      <a:endParaRPr lang="hr-HR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1475656" y="2420888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Boduju se natjecanja  u znanju iz nastavnih predmeta posebno značajnih za upis (Hrvatskog jezika, Matematike, Engleskog jezika te triju nastavnih predmeta posebno važnih za upis) koja se provode u organizaciji Agencije za odgoj i obrazovanje.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48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Dodatni bodovi –Natjecanja školskih sportskih društava</a:t>
            </a:r>
            <a:br>
              <a:rPr lang="hr-HR" sz="2800" dirty="0" smtClean="0"/>
            </a:br>
            <a:endParaRPr lang="hr-HR" sz="2800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754662"/>
              </p:ext>
            </p:extLst>
          </p:nvPr>
        </p:nvGraphicFramePr>
        <p:xfrm>
          <a:off x="1475656" y="2564904"/>
          <a:ext cx="6408712" cy="16824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396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19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Učenici koji su na državnom ili međunarodnom natjecanju kao članovi ekipe </a:t>
                      </a:r>
                      <a:r>
                        <a:rPr lang="hr-HR" sz="1600" dirty="0" smtClean="0"/>
                        <a:t>osvojili </a:t>
                      </a:r>
                      <a:r>
                        <a:rPr lang="hr-HR" sz="1600" dirty="0"/>
                        <a:t>prvo mjesto.  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boda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Učenici koji su na državnom ili međunarodnom natjecanju kao članovi ekipe osvojili drugo mjesto.    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boda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 Učenici koji su na državnom ili međunarodnom natjecanju kao članovi ekipe osvojili treće mjesto.   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/>
                        <a:t>bod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27584" y="4373637"/>
            <a:ext cx="80835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600" dirty="0">
                <a:ea typeface="Calibri" pitchFamily="34" charset="0"/>
                <a:cs typeface="Times New Roman" pitchFamily="18" charset="0"/>
              </a:rPr>
              <a:t>Kandidatima se vrednuju rezultati koje su postigli u posljednja četiri razreda osnovnoškolskog obrazovanja na natjecanjima školskih sportskih Društava koji su ustrojeni sukladno Propisniku Državnog prvenstva školskih sportskih društava RH pod nadzorom natjecateljskog povjerenstva Hrvatskog školskog sportskog </a:t>
            </a:r>
            <a:r>
              <a:rPr lang="hr-HR" sz="1600" dirty="0" smtClean="0">
                <a:ea typeface="Calibri" pitchFamily="34" charset="0"/>
                <a:cs typeface="Times New Roman" pitchFamily="18" charset="0"/>
              </a:rPr>
              <a:t>saveza. Pravo na bodove kandidat ostvaruje na temelju službene evidencije koje vodi HŠŠS.</a:t>
            </a:r>
            <a:endParaRPr lang="hr-HR" sz="1600" dirty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U sustavu školskoga sporta učenici osnovnih škola natječu se cijele godine, počevši od rujna pa sve do završnice u svibnju u ovih 12 sportova: FUTSAL (MALI NOGOMET), KOŠARKA, RUKOMET, ODBOJKA, ATLETIKA, PLIVANJE, STOLNI TENIS, BADMINTON, GIMNASTIKA, KROS, JUDO i ŠAH.</a:t>
            </a:r>
          </a:p>
        </p:txBody>
      </p:sp>
    </p:spTree>
    <p:extLst>
      <p:ext uri="{BB962C8B-B14F-4D97-AF65-F5344CB8AC3E}">
        <p14:creationId xmlns:p14="http://schemas.microsoft.com/office/powerpoint/2010/main" val="25672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ski">
  <a:themeElements>
    <a:clrScheme name="Organski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ski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sk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550</TotalTime>
  <Words>1359</Words>
  <Application>Microsoft Office PowerPoint</Application>
  <PresentationFormat>Prikaz na zaslonu (4:3)</PresentationFormat>
  <Paragraphs>103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Organski</vt:lpstr>
      <vt:lpstr>Prijave i upisi u srednju školu</vt:lpstr>
      <vt:lpstr>Što se boduje za upis u srednju školu?</vt:lpstr>
      <vt:lpstr>Način bodovanja – zajednički elementi za upis u gimnazijske programe i strukovne programe u trajanju  od najmanje četiri godine</vt:lpstr>
      <vt:lpstr>Način bodovanja – zajednički elementi za upis u strukovne programe i programe obrazovanja za vezane obrte u trajanju  od najmanje tri godine</vt:lpstr>
      <vt:lpstr>Način bodovanja – zajednički elementi za upis u strukovne programe u trajanju manje od tri godine</vt:lpstr>
      <vt:lpstr>Dodatni element vrednovanja </vt:lpstr>
      <vt:lpstr>Dodatni bodovi - državna i međunarodna natjecanja</vt:lpstr>
      <vt:lpstr>Dodatni bodovi –Natjecanja školskih sportskih društava </vt:lpstr>
      <vt:lpstr>PowerPointova prezentacija</vt:lpstr>
      <vt:lpstr>PowerPointova prezentacija</vt:lpstr>
      <vt:lpstr>PowerPointova prezentacija</vt:lpstr>
      <vt:lpstr>Poseban element vrednovanja </vt:lpstr>
      <vt:lpstr>Za ostvarenje navedenih prava, kandidat prilaže razredniku neki od dolje navedenih dokumenata kojim dokazuje obrazovanje u otežanim uvjetima:</vt:lpstr>
      <vt:lpstr>PowerPointova prezentacija</vt:lpstr>
      <vt:lpstr>Postupci prijava i upisa u srednju školu</vt:lpstr>
      <vt:lpstr>Prijava u aplikaciju od 25.5.2018.</vt:lpstr>
      <vt:lpstr>Prijava obrazovnih programa 26.6. – 10.7. </vt:lpstr>
      <vt:lpstr>Učenici s teškoćama u razvoju</vt:lpstr>
      <vt:lpstr>Ljestvica poretka</vt:lpstr>
      <vt:lpstr>Zaključavanje liste prioriteta, ispis prijavnica 10. 7. 2018.</vt:lpstr>
      <vt:lpstr>Objava konačnih ljestvica poretka, 13.7. 2018.</vt:lpstr>
      <vt:lpstr>Termini dolazaka učenika u školu</vt:lpstr>
      <vt:lpstr>PowerPointova prezentacija</vt:lpstr>
      <vt:lpstr>Pitanja?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Branka</dc:creator>
  <cp:lastModifiedBy>Branka</cp:lastModifiedBy>
  <cp:revision>50</cp:revision>
  <cp:lastPrinted>2017-05-25T14:39:20Z</cp:lastPrinted>
  <dcterms:created xsi:type="dcterms:W3CDTF">2013-04-09T18:47:57Z</dcterms:created>
  <dcterms:modified xsi:type="dcterms:W3CDTF">2018-05-22T13:27:02Z</dcterms:modified>
</cp:coreProperties>
</file>