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57" r:id="rId5"/>
    <p:sldId id="266" r:id="rId6"/>
    <p:sldId id="263" r:id="rId7"/>
    <p:sldId id="259" r:id="rId8"/>
    <p:sldId id="264" r:id="rId9"/>
    <p:sldId id="27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3296"/>
    <a:srgbClr val="007033"/>
    <a:srgbClr val="990099"/>
    <a:srgbClr val="CC0099"/>
    <a:srgbClr val="FE9202"/>
    <a:srgbClr val="6C1A00"/>
    <a:srgbClr val="00AACC"/>
    <a:srgbClr val="5EEC3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46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28BE-357C-46C4-96A6-579665EDA3FC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A6B8-08E3-4834-B031-834261F610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79" y="739290"/>
            <a:ext cx="7635251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67" y="2113635"/>
            <a:ext cx="7635022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DE6B33D-F461-4416-8563-3F6B0842E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1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72056"/>
            <a:ext cx="641361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413610" cy="36649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20CA6-F42C-4E8B-9D68-8C0B53683E2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714362"/>
            <a:ext cx="7635251" cy="1374345"/>
          </a:xfrm>
        </p:spPr>
        <p:txBody>
          <a:bodyPr/>
          <a:lstStyle/>
          <a:p>
            <a:r>
              <a:rPr lang="hr-HR" dirty="0" smtClean="0"/>
              <a:t>SVJETSKI DAN HRANE</a:t>
            </a:r>
            <a:br>
              <a:rPr lang="hr-HR" dirty="0" smtClean="0"/>
            </a:br>
            <a:r>
              <a:rPr lang="hr-HR" sz="2400" dirty="0" smtClean="0"/>
              <a:t>Ana Mikić, Zrinka Puljić, 6.a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HRANA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hr-HR" sz="3000" b="1" dirty="0" smtClean="0">
                <a:latin typeface="Times New Roman" pitchFamily="18" charset="0"/>
                <a:cs typeface="Times New Roman" pitchFamily="18" charset="0"/>
              </a:rPr>
              <a:t>-                        SADRŽI HRANJIVE TVARI:</a:t>
            </a:r>
          </a:p>
          <a:p>
            <a:pPr algn="l"/>
            <a:r>
              <a:rPr lang="hr-HR" sz="2600" dirty="0" smtClean="0">
                <a:latin typeface="Times New Roman" pitchFamily="18" charset="0"/>
              </a:rPr>
              <a:t>ugljikohidrate</a:t>
            </a:r>
          </a:p>
          <a:p>
            <a:pPr algn="l"/>
            <a:r>
              <a:rPr lang="hr-HR" sz="2600" dirty="0" smtClean="0">
                <a:latin typeface="Times New Roman" pitchFamily="18" charset="0"/>
              </a:rPr>
              <a:t>bjelančevine</a:t>
            </a:r>
          </a:p>
          <a:p>
            <a:pPr algn="l"/>
            <a:r>
              <a:rPr lang="hr-HR" sz="2600" dirty="0" smtClean="0">
                <a:latin typeface="Times New Roman" pitchFamily="18" charset="0"/>
              </a:rPr>
              <a:t>masti</a:t>
            </a:r>
          </a:p>
          <a:p>
            <a:pPr algn="l"/>
            <a:r>
              <a:rPr lang="hr-HR" sz="2600" dirty="0" smtClean="0">
                <a:latin typeface="Times New Roman" pitchFamily="18" charset="0"/>
              </a:rPr>
              <a:t>vitamine</a:t>
            </a:r>
          </a:p>
          <a:p>
            <a:pPr algn="l"/>
            <a:r>
              <a:rPr lang="hr-HR" sz="2600" dirty="0" smtClean="0">
                <a:latin typeface="Times New Roman" pitchFamily="18" charset="0"/>
              </a:rPr>
              <a:t>mineralne tvari</a:t>
            </a:r>
          </a:p>
          <a:p>
            <a:pPr algn="l"/>
            <a:r>
              <a:rPr lang="hr-HR" sz="2600" dirty="0" smtClean="0">
                <a:latin typeface="Times New Roman" pitchFamily="18" charset="0"/>
              </a:rPr>
              <a:t>vodu </a:t>
            </a:r>
          </a:p>
          <a:p>
            <a:pPr algn="l"/>
            <a:r>
              <a:rPr lang="hr-HR" sz="2600" dirty="0" smtClean="0">
                <a:latin typeface="Times New Roman" pitchFamily="18" charset="0"/>
              </a:rPr>
              <a:t>biljna vlakna</a:t>
            </a:r>
          </a:p>
          <a:p>
            <a:pPr algn="l">
              <a:buFontTx/>
              <a:buChar char="-"/>
            </a:pPr>
            <a:endParaRPr lang="hr-HR" dirty="0" smtClean="0"/>
          </a:p>
        </p:txBody>
      </p:sp>
      <p:pic>
        <p:nvPicPr>
          <p:cNvPr id="4" name="Picture 4" descr="j0433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6"/>
            <a:ext cx="3714776" cy="284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8246070" cy="7635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    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PRAVILNE PREHRAMBENE NAVIKE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48867"/>
            <a:ext cx="8246070" cy="3512211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latin typeface="Times New Roman" pitchFamily="18" charset="0"/>
              </a:rPr>
              <a:t>uzimati raznoliku hranu</a:t>
            </a:r>
          </a:p>
          <a:p>
            <a:pPr algn="l"/>
            <a:r>
              <a:rPr lang="hr-HR" dirty="0" smtClean="0">
                <a:latin typeface="Times New Roman" pitchFamily="18" charset="0"/>
              </a:rPr>
              <a:t>jesti umjereno</a:t>
            </a:r>
          </a:p>
          <a:p>
            <a:pPr algn="l"/>
            <a:r>
              <a:rPr lang="hr-HR" dirty="0" smtClean="0">
                <a:latin typeface="Times New Roman" pitchFamily="18" charset="0"/>
              </a:rPr>
              <a:t>jesti redovito (5 obroka)</a:t>
            </a:r>
          </a:p>
          <a:p>
            <a:pPr algn="l"/>
            <a:r>
              <a:rPr lang="hr-HR" dirty="0" smtClean="0">
                <a:latin typeface="Times New Roman" pitchFamily="18" charset="0"/>
              </a:rPr>
              <a:t>dobro sažvakati hranu</a:t>
            </a:r>
          </a:p>
          <a:p>
            <a:pPr algn="l"/>
            <a:r>
              <a:rPr lang="hr-HR" dirty="0" smtClean="0">
                <a:latin typeface="Times New Roman" pitchFamily="18" charset="0"/>
              </a:rPr>
              <a:t>ne jesti brzo</a:t>
            </a:r>
          </a:p>
          <a:p>
            <a:pPr algn="l"/>
            <a:r>
              <a:rPr lang="hr-HR" dirty="0" smtClean="0">
                <a:latin typeface="Times New Roman" pitchFamily="18" charset="0"/>
              </a:rPr>
              <a:t>u malim količinama jesti slanu, slatku i masnu hranu</a:t>
            </a:r>
          </a:p>
          <a:p>
            <a:pPr algn="l">
              <a:buFontTx/>
              <a:buChar char="-"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                            </a:t>
            </a:r>
            <a:r>
              <a:rPr lang="hr-H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OBILJEŽAVANJE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94"/>
            <a:ext cx="8337878" cy="3147827"/>
          </a:xfrm>
        </p:spPr>
        <p:txBody>
          <a:bodyPr/>
          <a:lstStyle/>
          <a:p>
            <a:endParaRPr lang="hr-HR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78593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Svjetski dan hrane obilježave se 16. listopada na dan kada je u sklopu Ujedinjenih naroda osnovana Organizacija za prehranu i poljoprivredu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Svjetski dan hrane obilježava se od 1980. godine i u njegovu obilježavanju sudjeluje oko 150 zemalja cijeloga svijeta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ZAŠTO SE OBILJEŽAVA?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endParaRPr lang="hr-HR" dirty="0" smtClean="0"/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hrana je preduvjet ljudskoga opstanka</a:t>
            </a:r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preduvjet je blagostanja</a:t>
            </a:r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temeljna je ljudska potreba  </a:t>
            </a:r>
          </a:p>
          <a:p>
            <a:pPr algn="l">
              <a:buFontTx/>
              <a:buChar char="-"/>
            </a:pPr>
            <a:endParaRPr lang="hr-H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74"/>
            <a:ext cx="4111794" cy="20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72" y="281175"/>
            <a:ext cx="4551663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CILJEVI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jačanje svijesti o nedostatku hrane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jačanje solidarnosti zemalja u borbi protiv gladi, pothranjenosti i siromaštva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razvoj poljoprivredne i prehrambene industrije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proizvodnja zdrave hrane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utjecaj pojedine hrane na zdravlje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povezanost hrane s prekomjernom težinom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 -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program UN-ove Organizacije za hranu i poljoprivredu želi svakom čovjeku, bez obzira gdje on bio, osigurati dovoljnu količinu zdrave i sigurne hrane</a:t>
            </a:r>
          </a:p>
          <a:p>
            <a:pPr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Aziji je  gotovo 514 milijuna gladnih osoba, u Africi više od 250 milijuna, a u Latinskoj Americi 42,5 milijuna</a:t>
            </a:r>
          </a:p>
          <a:p>
            <a:pPr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važno je zajedno se boriti protiv gladi u svijetu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GLAD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endParaRPr lang="hr-HR" dirty="0" smtClean="0"/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jedan od najstarijih neprijatelja </a:t>
            </a:r>
          </a:p>
          <a:p>
            <a:pPr algn="l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čovjeka</a:t>
            </a:r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od gladi i pothranjenosti svakog </a:t>
            </a:r>
          </a:p>
          <a:p>
            <a:pPr algn="l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dana umre 26 000 osoba, od čega </a:t>
            </a:r>
          </a:p>
          <a:p>
            <a:pPr algn="l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su trećina djeca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 nas 7,6 milijardi, hrane ima za 20 milijardi, a ipak gladuje 821  milijun ljudi - Večernji.h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8"/>
            <a:ext cx="2643206" cy="301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          ZA KRAJ.....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endParaRPr lang="hr-HR" dirty="0" smtClean="0"/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NE BACAJ HRANU</a:t>
            </a:r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UZMI ONOLIKO KOLIKO TI JE UISTINU POTREBNO</a:t>
            </a:r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NE BUDI IZBIRLJIV</a:t>
            </a:r>
          </a:p>
          <a:p>
            <a:pPr algn="l">
              <a:buFontTx/>
              <a:buChar char="-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AKO IMAŠ PRILIKU, PODIJELI JU S NEKIM TKO JE NEMA</a:t>
            </a:r>
          </a:p>
          <a:p>
            <a:pPr algn="l">
              <a:buFontTx/>
              <a:buChar char="-"/>
            </a:pPr>
            <a:endParaRPr lang="hr-H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253</Words>
  <Application>Microsoft Office PowerPoint</Application>
  <PresentationFormat>Prikaz na zaslonu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SVJETSKI DAN HRANE Ana Mikić, Zrinka Puljić, 6.a</vt:lpstr>
      <vt:lpstr>       HRANA</vt:lpstr>
      <vt:lpstr>       PRAVILNE PREHRAMBENE NAVIKE</vt:lpstr>
      <vt:lpstr>                            OBILJEŽAVANJE </vt:lpstr>
      <vt:lpstr>ZAŠTO SE OBILJEŽAVA?</vt:lpstr>
      <vt:lpstr>CILJEVI</vt:lpstr>
      <vt:lpstr> </vt:lpstr>
      <vt:lpstr>GLAD</vt:lpstr>
      <vt:lpstr>                  ZA KRAJ.....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Zrinka</cp:lastModifiedBy>
  <cp:revision>155</cp:revision>
  <dcterms:created xsi:type="dcterms:W3CDTF">2013-08-21T19:17:07Z</dcterms:created>
  <dcterms:modified xsi:type="dcterms:W3CDTF">2020-10-16T20:45:57Z</dcterms:modified>
</cp:coreProperties>
</file>