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27"/>
  </p:notesMasterIdLst>
  <p:handoutMasterIdLst>
    <p:handoutMasterId r:id="rId28"/>
  </p:handoutMasterIdLst>
  <p:sldIdLst>
    <p:sldId id="267" r:id="rId5"/>
    <p:sldId id="278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</p:sldIdLst>
  <p:sldSz cx="12188825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9" autoAdjust="0"/>
  </p:normalViewPr>
  <p:slideViewPr>
    <p:cSldViewPr>
      <p:cViewPr varScale="1">
        <p:scale>
          <a:sx n="113" d="100"/>
          <a:sy n="113" d="100"/>
        </p:scale>
        <p:origin x="456" y="11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6E31DDC-74F1-4545-BE0E-ECBEC1C64951}" type="datetime1">
              <a:rPr lang="hr-HR" smtClean="0"/>
              <a:t>6.10.2025.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1114579-D02A-4B51-B5DF-8EC449F77AC7}" type="slidenum">
              <a:rPr lang="hr-HR" smtClean="0"/>
              <a:pPr algn="r"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7C1E55ED-C6B5-47F2-AE42-74719BC407A0}" type="datetime1">
              <a:rPr lang="hr-HR" smtClean="0"/>
              <a:pPr/>
              <a:t>6.10.2025.</a:t>
            </a:fld>
            <a:endParaRPr lang="hr-HR" dirty="0"/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C6074690-7256-4BB9-AC0F-97AEAE8CDEC2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47116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10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64835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11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51988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12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40180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13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99469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14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80179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15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40848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16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13145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17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39113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18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10982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19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69867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65157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20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3198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21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62375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22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3972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97456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1994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19167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58463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54140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81825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hr-HR" smtClean="0"/>
              <a:pPr algn="r"/>
              <a:t>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87927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 rtlCol="0">
            <a:normAutofit/>
          </a:bodyPr>
          <a:lstStyle>
            <a:lvl1pPr algn="ctr" rtl="0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r-HR"/>
              <a:t>Kliknite da biste uredili stil podnaslova matrice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0EB510F1-4A87-4992-8677-BC99F85569BA}" type="datetime1">
              <a:rPr lang="hr-HR" smtClean="0"/>
              <a:pPr/>
              <a:t>6.10.2025.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  <p:grpSp>
        <p:nvGrpSpPr>
          <p:cNvPr id="7" name="Grupa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Elipsa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9" name="Elipsa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grpSp>
          <p:nvGrpSpPr>
            <p:cNvPr id="10" name="Grupa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Ravni poveznik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Ravni poveznik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upa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Elipsa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15" name="Elipsa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grpSp>
          <p:nvGrpSpPr>
            <p:cNvPr id="16" name="Grupa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Ravni poveznik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Ravni poveznik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3019A5C8-E0E9-48E2-A269-20C7F2609516}" type="datetime1">
              <a:rPr lang="hr-HR" smtClean="0"/>
              <a:pPr/>
              <a:t>6.10.2025.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4985936E-4AB1-4452-A09B-9E6C0198EB24}" type="datetime1">
              <a:rPr lang="hr-HR" smtClean="0"/>
              <a:pPr/>
              <a:t>6.10.2025.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2DD3397-D73E-4102-8F42-2A165EE877DC}" type="datetime1">
              <a:rPr lang="hr-HR" smtClean="0"/>
              <a:pPr/>
              <a:t>6.10.2025.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rtlCol="0" anchor="b">
            <a:normAutofit/>
          </a:bodyPr>
          <a:lstStyle>
            <a:lvl1pPr algn="ctr" rtl="0">
              <a:lnSpc>
                <a:spcPct val="90000"/>
              </a:lnSpc>
              <a:defRPr sz="4800" b="0" cap="none" baseline="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rtlCol="0" anchor="t"/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5CC7044C-4667-4E76-8F15-AF59F1B025F0}" type="datetime1">
              <a:rPr lang="hr-HR" smtClean="0"/>
              <a:pPr/>
              <a:t>6.10.2025.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  <p:grpSp>
        <p:nvGrpSpPr>
          <p:cNvPr id="13" name="Grupa 12"/>
          <p:cNvGrpSpPr/>
          <p:nvPr/>
        </p:nvGrpSpPr>
        <p:grpSpPr>
          <a:xfrm>
            <a:off x="2239064" y="3475736"/>
            <a:ext cx="7786554" cy="54864"/>
            <a:chOff x="1679735" y="2588441"/>
            <a:chExt cx="5841437" cy="41148"/>
          </a:xfrm>
        </p:grpSpPr>
        <p:sp>
          <p:nvSpPr>
            <p:cNvPr id="14" name="Elipsa 13"/>
            <p:cNvSpPr/>
            <p:nvPr/>
          </p:nvSpPr>
          <p:spPr>
            <a:xfrm>
              <a:off x="7475452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Elipsa 14"/>
            <p:cNvSpPr/>
            <p:nvPr/>
          </p:nvSpPr>
          <p:spPr>
            <a:xfrm>
              <a:off x="167973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upa 15"/>
            <p:cNvGrpSpPr/>
            <p:nvPr/>
          </p:nvGrpSpPr>
          <p:grpSpPr>
            <a:xfrm>
              <a:off x="1770919" y="2594391"/>
              <a:ext cx="5659325" cy="29249"/>
              <a:chOff x="1758013" y="3458731"/>
              <a:chExt cx="5659325" cy="38998"/>
            </a:xfrm>
          </p:grpSpPr>
          <p:cxnSp>
            <p:nvCxnSpPr>
              <p:cNvPr id="17" name="Ravni poveznik 16"/>
              <p:cNvCxnSpPr/>
              <p:nvPr/>
            </p:nvCxnSpPr>
            <p:spPr>
              <a:xfrm>
                <a:off x="1758013" y="3458731"/>
                <a:ext cx="5659325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Ravni poveznik 17"/>
              <p:cNvCxnSpPr/>
              <p:nvPr/>
            </p:nvCxnSpPr>
            <p:spPr>
              <a:xfrm>
                <a:off x="1758013" y="3497729"/>
                <a:ext cx="5659325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 baseline="0"/>
            </a:lvl8pPr>
            <a:lvl9pPr algn="l" rtl="0">
              <a:defRPr sz="1800" baseline="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879B83A9-9B50-4431-9767-07425671C95F}" type="datetime1">
              <a:rPr lang="hr-HR" smtClean="0"/>
              <a:pPr/>
              <a:t>6.10.2025.</a:t>
            </a:fld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CBC98FDD-3132-435C-902A-D3EB75847EDC}" type="datetime1">
              <a:rPr lang="hr-HR" smtClean="0"/>
              <a:pPr/>
              <a:t>6.10.2025.</a:t>
            </a:fld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20FC0144-D857-478F-A41E-76DD56527F6F}" type="datetime1">
              <a:rPr lang="hr-HR" smtClean="0"/>
              <a:pPr/>
              <a:t>6.10.2025.</a:t>
            </a:fld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7B1276F5-9582-46D0-B21F-B38F3A98D602}" type="datetime1">
              <a:rPr lang="hr-HR" smtClean="0"/>
              <a:pPr/>
              <a:t>6.10.2025.</a:t>
            </a:fld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 baseline="0"/>
            </a:lvl8pPr>
            <a:lvl9pPr algn="l" rtl="0">
              <a:defRPr sz="1600" baseline="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2250845-DBD3-40C6-BD46-F27AA502CF3D}" type="datetime1">
              <a:rPr lang="hr-HR" smtClean="0"/>
              <a:pPr/>
              <a:t>6.10.2025.</a:t>
            </a:fld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hr-HR" dirty="0"/>
          </a:p>
        </p:txBody>
      </p:sp>
      <p:sp>
        <p:nvSpPr>
          <p:cNvPr id="3" name="Rezervirano mjesto za sliku 2" descr="Prazno rezervirano mjesto za dodavanje slike. Kliknite rezervirano mjesto i odaberite sliku koju želite dodati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20190B02-E654-4A1D-90CF-2F210CA129D1}" type="datetime1">
              <a:rPr lang="hr-HR" smtClean="0"/>
              <a:pPr/>
              <a:t>6.10.2025.</a:t>
            </a:fld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sz="2400" dirty="0"/>
          </a:p>
        </p:txBody>
      </p:sp>
      <p:sp>
        <p:nvSpPr>
          <p:cNvPr id="8" name="Zaobljeni pravokutnik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hr-HR" dirty="0"/>
          </a:p>
        </p:txBody>
      </p: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algn="r"/>
            <a:fld id="{1CE1E6B6-7F1F-4E25-8E00-6004106186E1}" type="datetime1">
              <a:rPr lang="hr-HR" smtClean="0"/>
              <a:pPr algn="r"/>
              <a:t>6.10.2025.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algn="r"/>
            <a:fld id="{DF28FB93-0A08-4E7D-8E63-9EFA29F1E093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82101" y="2564904"/>
            <a:ext cx="9542155" cy="1440160"/>
          </a:xfrm>
        </p:spPr>
        <p:txBody>
          <a:bodyPr rtlCol="0">
            <a:normAutofit/>
          </a:bodyPr>
          <a:lstStyle/>
          <a:p>
            <a:pPr rtl="0"/>
            <a:r>
              <a:rPr lang="hr-HR" sz="6600" dirty="0"/>
              <a:t>CRVENKAPICA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6793" y="2132856"/>
            <a:ext cx="9429931" cy="1771336"/>
          </a:xfrm>
        </p:spPr>
        <p:txBody>
          <a:bodyPr rtlCol="0"/>
          <a:lstStyle/>
          <a:p>
            <a:pPr rtl="0"/>
            <a:r>
              <a:rPr lang="hr-HR" dirty="0"/>
              <a:t>BRAĆA GRIMM</a:t>
            </a:r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0147D9FC-AA9E-46B6-94DA-6C912CB78475}"/>
              </a:ext>
            </a:extLst>
          </p:cNvPr>
          <p:cNvSpPr txBox="1">
            <a:spLocks/>
          </p:cNvSpPr>
          <p:nvPr/>
        </p:nvSpPr>
        <p:spPr>
          <a:xfrm>
            <a:off x="1629916" y="5038711"/>
            <a:ext cx="9429931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800" dirty="0"/>
              <a:t>ILUSTRACIJE</a:t>
            </a:r>
            <a:r>
              <a:rPr lang="hr-HR" dirty="0"/>
              <a:t> </a:t>
            </a:r>
          </a:p>
          <a:p>
            <a:r>
              <a:rPr lang="hr-HR" dirty="0"/>
              <a:t>UČENICI </a:t>
            </a:r>
            <a:r>
              <a:rPr lang="hr-HR" sz="2800" b="1" dirty="0"/>
              <a:t>1.C</a:t>
            </a:r>
            <a:r>
              <a:rPr lang="hr-HR" dirty="0"/>
              <a:t> RAZREDA</a:t>
            </a:r>
          </a:p>
          <a:p>
            <a:r>
              <a:rPr lang="hr-HR" sz="1400" cap="none" dirty="0"/>
              <a:t>generacija 2025./2026.</a:t>
            </a:r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094412" y="1844824"/>
            <a:ext cx="5446424" cy="3636404"/>
          </a:xfrm>
        </p:spPr>
        <p:txBody>
          <a:bodyPr rtlCol="0" anchor="ctr">
            <a:noAutofit/>
          </a:bodyPr>
          <a:lstStyle/>
          <a:p>
            <a:r>
              <a:rPr lang="hr-HR" sz="2400" dirty="0">
                <a:latin typeface="+mn-lt"/>
              </a:rPr>
              <a:t>CRVENKAPICA POGLEDA NAOKOLO, PA KAD VIDJE KAKO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SUNČANE ZRAKE KROZ DRVEĆE TAMO-AMO POIGRAVAJU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I SVUDA KRASNO CVIJEĆE, POMISLI: </a:t>
            </a:r>
            <a:br>
              <a:rPr lang="hr-HR" sz="24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„AKO BAKI DONESEM BUKET CVIJEĆA, OBRADOVAT ĆE SE,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JOŠ JE RANO, DOĆI ĆU NA VRIJEME.“</a:t>
            </a:r>
            <a:br>
              <a:rPr lang="hr-HR" sz="2400" dirty="0">
                <a:latin typeface="+mn-lt"/>
              </a:rPr>
            </a:br>
            <a:endParaRPr lang="hr-HR" sz="2400" dirty="0">
              <a:latin typeface="+mn-lt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9476561-EB9F-4D17-83C0-B9ADDE20AE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555263"/>
            <a:ext cx="5184576" cy="574747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D82C0A3-8323-4561-8F63-0412C01041A4}"/>
              </a:ext>
            </a:extLst>
          </p:cNvPr>
          <p:cNvSpPr txBox="1"/>
          <p:nvPr/>
        </p:nvSpPr>
        <p:spPr>
          <a:xfrm>
            <a:off x="4582244" y="55892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Lana</a:t>
            </a:r>
          </a:p>
        </p:txBody>
      </p:sp>
    </p:spTree>
    <p:extLst>
      <p:ext uri="{BB962C8B-B14F-4D97-AF65-F5344CB8AC3E}">
        <p14:creationId xmlns:p14="http://schemas.microsoft.com/office/powerpoint/2010/main" val="204570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18456" y="1772816"/>
            <a:ext cx="5616624" cy="4329772"/>
          </a:xfrm>
        </p:spPr>
        <p:txBody>
          <a:bodyPr rtlCol="0" anchor="ctr">
            <a:normAutofit/>
          </a:bodyPr>
          <a:lstStyle/>
          <a:p>
            <a:r>
              <a:rPr lang="hr-HR" sz="2400" dirty="0">
                <a:latin typeface="+mn-lt"/>
              </a:rPr>
              <a:t>I SKRENE S PUTA I POTRČI U ŠUMU DA NABERE CVIJEĆA.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KAD BI KOJI CVIJET UBRALA,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TRČALA BI DALJE MISLEĆI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DA TAMO IMA JOŠ LJEPŠEGA I TAKO JE IŠLA SVE DUBLJE I DUBLJE U ŠUMU.</a:t>
            </a:r>
            <a:br>
              <a:rPr lang="hr-HR" sz="24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br>
              <a:rPr lang="hr-HR" dirty="0"/>
            </a:b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EF91567-4702-4660-9FB3-C21DA376C3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43" y="591884"/>
            <a:ext cx="5118507" cy="5674231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E6CD368-415E-42A4-94FC-C67D1CCB25D0}"/>
              </a:ext>
            </a:extLst>
          </p:cNvPr>
          <p:cNvSpPr txBox="1"/>
          <p:nvPr/>
        </p:nvSpPr>
        <p:spPr>
          <a:xfrm>
            <a:off x="7102524" y="551723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Rita</a:t>
            </a:r>
          </a:p>
        </p:txBody>
      </p:sp>
    </p:spTree>
    <p:extLst>
      <p:ext uri="{BB962C8B-B14F-4D97-AF65-F5344CB8AC3E}">
        <p14:creationId xmlns:p14="http://schemas.microsoft.com/office/powerpoint/2010/main" val="680074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094412" y="1340768"/>
            <a:ext cx="5446424" cy="4680520"/>
          </a:xfrm>
        </p:spPr>
        <p:txBody>
          <a:bodyPr rtlCol="0" anchor="ctr">
            <a:noAutofit/>
          </a:bodyPr>
          <a:lstStyle/>
          <a:p>
            <a:r>
              <a:rPr lang="hr-HR" sz="2400" dirty="0">
                <a:latin typeface="+mn-lt"/>
              </a:rPr>
              <a:t>VUK, MEĐUTIM, OTIĐE PRAVO DO BAKINE KUĆICEI POKUCA NA VRATA.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- TKO JE TO? – UPITA BAKA.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- CRVENKAPICA; DONIJELA SAM TI KOLAČA I VINA, DAJ OTVORI.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PRITISNI SAMO KVAKU – OGLASI SE BAKA. – PRESLABA SAM, NE MOGU USTATI.</a:t>
            </a:r>
            <a:br>
              <a:rPr lang="hr-HR" sz="24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endParaRPr lang="hr-HR" sz="2400" dirty="0">
              <a:latin typeface="+mn-lt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DDBB4FF-5A25-4401-8C48-049ACF771C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9" y="529864"/>
            <a:ext cx="5230399" cy="579827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D82C0A3-8323-4561-8F63-0412C01041A4}"/>
              </a:ext>
            </a:extLst>
          </p:cNvPr>
          <p:cNvSpPr txBox="1"/>
          <p:nvPr/>
        </p:nvSpPr>
        <p:spPr>
          <a:xfrm>
            <a:off x="2112011" y="565195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Borna K.</a:t>
            </a:r>
          </a:p>
        </p:txBody>
      </p:sp>
    </p:spTree>
    <p:extLst>
      <p:ext uri="{BB962C8B-B14F-4D97-AF65-F5344CB8AC3E}">
        <p14:creationId xmlns:p14="http://schemas.microsoft.com/office/powerpoint/2010/main" val="395053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21804" y="1988840"/>
            <a:ext cx="5616624" cy="4619771"/>
          </a:xfrm>
        </p:spPr>
        <p:txBody>
          <a:bodyPr rtlCol="0" anchor="ctr">
            <a:normAutofit fontScale="90000"/>
          </a:bodyPr>
          <a:lstStyle/>
          <a:p>
            <a:r>
              <a:rPr lang="hr-HR" sz="2700" dirty="0">
                <a:latin typeface="+mn-lt"/>
              </a:rPr>
              <a:t>VUK PRITISNE KVAKU, VRATA SE OTVORE I ONE POĐE PRAVO POSTELJI TE PROŽDRE BAKU.</a:t>
            </a:r>
            <a:br>
              <a:rPr lang="hr-HR" sz="800" dirty="0">
                <a:latin typeface="+mn-lt"/>
              </a:rPr>
            </a:br>
            <a:r>
              <a:rPr lang="hr-HR" sz="2700" dirty="0">
                <a:latin typeface="+mn-lt"/>
              </a:rPr>
              <a:t> 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ZATIM OBUČE NJEZINE HALJINE, STAVI NJENU KAPU NA GLAVU, LEGNE U NJEZINU POSTELJU I POVUČE ZAVJESE.</a:t>
            </a:r>
            <a:br>
              <a:rPr lang="hr-HR" dirty="0"/>
            </a:br>
            <a:br>
              <a:rPr lang="hr-HR" sz="24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E9ECD1E-94D5-4212-B3D5-10437C6D65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32" y="546544"/>
            <a:ext cx="5081589" cy="5800271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E6CD368-415E-42A4-94FC-C67D1CCB25D0}"/>
              </a:ext>
            </a:extLst>
          </p:cNvPr>
          <p:cNvSpPr txBox="1"/>
          <p:nvPr/>
        </p:nvSpPr>
        <p:spPr>
          <a:xfrm>
            <a:off x="6742484" y="55892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Zita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766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121365" y="1629632"/>
            <a:ext cx="5446424" cy="4680520"/>
          </a:xfrm>
        </p:spPr>
        <p:txBody>
          <a:bodyPr rtlCol="0" anchor="ctr">
            <a:noAutofit/>
          </a:bodyPr>
          <a:lstStyle/>
          <a:p>
            <a:r>
              <a:rPr lang="hr-HR" sz="2400" dirty="0">
                <a:latin typeface="+mn-lt"/>
              </a:rPr>
              <a:t>CRVENKAPICA JE TRČALA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ZA CVIJEĆEM,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PA KAD BIJAŠE NABRALA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VEĆ TOLIKO DA GA VIŠE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NE MOGAŠE DRŽATI U RUCI,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SJETI SE BAKE I POHITI K NJOJ.</a:t>
            </a:r>
            <a:br>
              <a:rPr lang="hr-HR" dirty="0"/>
            </a:br>
            <a:br>
              <a:rPr lang="hr-HR" sz="24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endParaRPr lang="hr-HR" sz="2400" dirty="0">
              <a:latin typeface="+mn-lt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E13A934-5980-4510-A34C-2903523E8F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575724"/>
            <a:ext cx="5154305" cy="570655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D82C0A3-8323-4561-8F63-0412C01041A4}"/>
              </a:ext>
            </a:extLst>
          </p:cNvPr>
          <p:cNvSpPr txBox="1"/>
          <p:nvPr/>
        </p:nvSpPr>
        <p:spPr>
          <a:xfrm>
            <a:off x="4654252" y="5651956"/>
            <a:ext cx="70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Ante</a:t>
            </a:r>
          </a:p>
        </p:txBody>
      </p:sp>
    </p:spTree>
    <p:extLst>
      <p:ext uri="{BB962C8B-B14F-4D97-AF65-F5344CB8AC3E}">
        <p14:creationId xmlns:p14="http://schemas.microsoft.com/office/powerpoint/2010/main" val="63546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21804" y="1412776"/>
            <a:ext cx="6192688" cy="5195835"/>
          </a:xfrm>
        </p:spPr>
        <p:txBody>
          <a:bodyPr rtlCol="0" anchor="ctr">
            <a:normAutofit fontScale="90000"/>
          </a:bodyPr>
          <a:lstStyle/>
          <a:p>
            <a:r>
              <a:rPr lang="hr-HR" sz="2700" dirty="0">
                <a:latin typeface="+mn-lt"/>
              </a:rPr>
              <a:t>ZAČUDILA SE ŠTO SU VRATA OTVORENA, A KAD UĐE U SOBU, 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UČINI JOJ SE NEŠTO NEOBIČNO 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TE POMISLI:</a:t>
            </a:r>
            <a:br>
              <a:rPr lang="hr-HR" sz="2700" dirty="0">
                <a:latin typeface="+mn-lt"/>
              </a:rPr>
            </a:b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 „BOŽE MOJ, KAKO MI JE DANAS TJESKOBNO PRI SRCU, 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A INAČE TAKO VOLIM BITI KOD BAKE!“</a:t>
            </a:r>
            <a:br>
              <a:rPr lang="hr-HR" sz="2700" dirty="0">
                <a:latin typeface="+mn-lt"/>
              </a:rPr>
            </a:br>
            <a:br>
              <a:rPr lang="hr-HR" sz="2700" dirty="0">
                <a:latin typeface="+mn-lt"/>
              </a:rPr>
            </a:br>
            <a:br>
              <a:rPr lang="hr-HR" sz="2700" dirty="0">
                <a:latin typeface="+mn-lt"/>
              </a:rPr>
            </a:b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9361E5B-2B4D-4971-B8F2-00DCBFA490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68" y="606202"/>
            <a:ext cx="5099248" cy="5645596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E6CD368-415E-42A4-94FC-C67D1CCB25D0}"/>
              </a:ext>
            </a:extLst>
          </p:cNvPr>
          <p:cNvSpPr txBox="1"/>
          <p:nvPr/>
        </p:nvSpPr>
        <p:spPr>
          <a:xfrm>
            <a:off x="10630916" y="551723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Kata</a:t>
            </a:r>
          </a:p>
        </p:txBody>
      </p:sp>
    </p:spTree>
    <p:extLst>
      <p:ext uri="{BB962C8B-B14F-4D97-AF65-F5344CB8AC3E}">
        <p14:creationId xmlns:p14="http://schemas.microsoft.com/office/powerpoint/2010/main" val="3429084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121365" y="1484784"/>
            <a:ext cx="5446424" cy="4825368"/>
          </a:xfrm>
        </p:spPr>
        <p:txBody>
          <a:bodyPr rtlCol="0" anchor="ctr">
            <a:noAutofit/>
          </a:bodyPr>
          <a:lstStyle/>
          <a:p>
            <a:r>
              <a:rPr lang="hr-HR" sz="2400" dirty="0">
                <a:latin typeface="+mn-lt"/>
              </a:rPr>
              <a:t>UZDAHNU, PA ĆE GLASNO: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-DOBRO JUTRO! – ALI NE DOBI ODGOVORA. </a:t>
            </a:r>
            <a:br>
              <a:rPr lang="hr-HR" sz="8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ZATIM PRIĐE K POSTELJI, RAZVUČE ZAVJESE, I GLE: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U NJOJ BAKA, KAPU NAVUKLA NA LICE, SVA JE NEKAKO ČUDNOVATA.</a:t>
            </a:r>
            <a:br>
              <a:rPr lang="hr-HR" dirty="0"/>
            </a:br>
            <a:endParaRPr lang="hr-HR" sz="2400" dirty="0">
              <a:latin typeface="+mn-lt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FA7C6F7-0695-4B94-9788-9171B2A807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" y="495690"/>
            <a:ext cx="5211464" cy="586661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D82C0A3-8323-4561-8F63-0412C01041A4}"/>
              </a:ext>
            </a:extLst>
          </p:cNvPr>
          <p:cNvSpPr txBox="1"/>
          <p:nvPr/>
        </p:nvSpPr>
        <p:spPr>
          <a:xfrm>
            <a:off x="765820" y="5301208"/>
            <a:ext cx="70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Mia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51237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549796" y="2708920"/>
            <a:ext cx="6192688" cy="4547763"/>
          </a:xfrm>
        </p:spPr>
        <p:txBody>
          <a:bodyPr rtlCol="0" anchor="ctr">
            <a:normAutofit fontScale="90000"/>
          </a:bodyPr>
          <a:lstStyle/>
          <a:p>
            <a:pPr lvl="0"/>
            <a:r>
              <a:rPr lang="hr-HR" sz="2700" dirty="0">
                <a:latin typeface="+mn-lt"/>
              </a:rPr>
              <a:t>- EJ, BAKICE, KOLIKE SU TI UŠI!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- ZATO DA TE BOLJE ČUJEM.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- EJ, BAKICE, KOLIKE SU TI OČI!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- DA TE BOLJE VIDIM.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- EJ, BAKICE, KOLIKE SU TI RUKE!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- DA TE BOLJE DOHVATIM.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- ALI, BAKICE ČEMU TI TA 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  STRAHOVITA USTA?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- DA TE BOLJE PROŽDREM! – VIKNE VUK.</a:t>
            </a:r>
            <a:br>
              <a:rPr lang="hr-HR" sz="800" dirty="0">
                <a:latin typeface="+mn-lt"/>
              </a:rPr>
            </a:br>
            <a:br>
              <a:rPr lang="hr-HR" sz="800" dirty="0">
                <a:latin typeface="+mn-lt"/>
              </a:rPr>
            </a:br>
            <a:br>
              <a:rPr lang="hr-HR" sz="800" dirty="0">
                <a:latin typeface="+mn-lt"/>
              </a:rPr>
            </a:br>
            <a:br>
              <a:rPr lang="hr-HR" sz="800" dirty="0">
                <a:latin typeface="+mn-lt"/>
              </a:rPr>
            </a:br>
            <a:r>
              <a:rPr lang="hr-HR" sz="2700" dirty="0">
                <a:latin typeface="+mn-lt"/>
              </a:rPr>
              <a:t>SKOČI IZ POSTELJE I PROGUTA JADNU CRVENKAPICU.</a:t>
            </a:r>
            <a:br>
              <a:rPr lang="hr-HR" dirty="0"/>
            </a:br>
            <a:r>
              <a:rPr lang="hr-HR" dirty="0"/>
              <a:t> </a:t>
            </a:r>
            <a:br>
              <a:rPr lang="hr-HR" dirty="0"/>
            </a:br>
            <a:br>
              <a:rPr lang="hr-HR" sz="2700" dirty="0">
                <a:latin typeface="+mn-lt"/>
              </a:rPr>
            </a:br>
            <a:br>
              <a:rPr lang="hr-HR" sz="2700" dirty="0">
                <a:latin typeface="+mn-lt"/>
              </a:rPr>
            </a:br>
            <a:br>
              <a:rPr lang="hr-HR" sz="2700" dirty="0">
                <a:latin typeface="+mn-lt"/>
              </a:rPr>
            </a:b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158E000-6922-4524-9667-1A30C57582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81" y="511501"/>
            <a:ext cx="5099248" cy="5834997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E6CD368-415E-42A4-94FC-C67D1CCB25D0}"/>
              </a:ext>
            </a:extLst>
          </p:cNvPr>
          <p:cNvSpPr txBox="1"/>
          <p:nvPr/>
        </p:nvSpPr>
        <p:spPr>
          <a:xfrm>
            <a:off x="10630916" y="55892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Teo</a:t>
            </a:r>
          </a:p>
        </p:txBody>
      </p:sp>
    </p:spTree>
    <p:extLst>
      <p:ext uri="{BB962C8B-B14F-4D97-AF65-F5344CB8AC3E}">
        <p14:creationId xmlns:p14="http://schemas.microsoft.com/office/powerpoint/2010/main" val="2691190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121365" y="1484784"/>
            <a:ext cx="5446424" cy="4825368"/>
          </a:xfrm>
        </p:spPr>
        <p:txBody>
          <a:bodyPr rtlCol="0" anchor="ctr">
            <a:noAutofit/>
          </a:bodyPr>
          <a:lstStyle/>
          <a:p>
            <a:r>
              <a:rPr lang="hr-HR" sz="2400" dirty="0">
                <a:latin typeface="+mn-lt"/>
              </a:rPr>
              <a:t>KAD JE VUK UTAŽIO GLAD,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OPET LEGNE U POSTELJU,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ZASPI I GLASNO ZAHRČE. </a:t>
            </a:r>
            <a:br>
              <a:rPr lang="hr-HR" sz="8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POKRAJ KUĆE PROLAZIO JE LOVAC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I MISLIO: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„KAKO LI OVA STARA ŽENA HRČE! TREBA VIDJETI ŠTO JOJ JE.“ </a:t>
            </a:r>
            <a:br>
              <a:rPr lang="hr-HR" sz="8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UĐE U SOBU, A KAD PRIĐE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K POSTELJI, SPAZI VUKA.</a:t>
            </a:r>
            <a:br>
              <a:rPr lang="hr-HR" dirty="0"/>
            </a:br>
            <a:r>
              <a:rPr lang="hr-HR" dirty="0"/>
              <a:t> </a:t>
            </a:r>
            <a:br>
              <a:rPr lang="hr-HR" dirty="0"/>
            </a:br>
            <a:br>
              <a:rPr lang="hr-HR" dirty="0"/>
            </a:br>
            <a:endParaRPr lang="hr-HR" sz="2400" dirty="0">
              <a:latin typeface="+mn-lt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8D4D8C3-8133-44F0-8C32-86253697D3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550922"/>
            <a:ext cx="5113336" cy="575615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D82C0A3-8323-4561-8F63-0412C01041A4}"/>
              </a:ext>
            </a:extLst>
          </p:cNvPr>
          <p:cNvSpPr txBox="1"/>
          <p:nvPr/>
        </p:nvSpPr>
        <p:spPr>
          <a:xfrm>
            <a:off x="4294212" y="55892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Borna Š.</a:t>
            </a:r>
          </a:p>
        </p:txBody>
      </p:sp>
    </p:spTree>
    <p:extLst>
      <p:ext uri="{BB962C8B-B14F-4D97-AF65-F5344CB8AC3E}">
        <p14:creationId xmlns:p14="http://schemas.microsoft.com/office/powerpoint/2010/main" val="2993323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549796" y="2708920"/>
            <a:ext cx="5832648" cy="4547763"/>
          </a:xfrm>
        </p:spPr>
        <p:txBody>
          <a:bodyPr rtlCol="0" anchor="ctr">
            <a:normAutofit fontScale="90000"/>
          </a:bodyPr>
          <a:lstStyle/>
          <a:p>
            <a:pPr lvl="0"/>
            <a:r>
              <a:rPr lang="hr-HR" sz="2700" dirty="0">
                <a:latin typeface="+mn-lt"/>
              </a:rPr>
              <a:t>- OVDJE SI MI TI, STARI GREŠNIČE, ODAVNA TE TRAŽIM! – USKLIKNE LOVAC. </a:t>
            </a:r>
            <a:br>
              <a:rPr lang="hr-HR" sz="2700" dirty="0">
                <a:latin typeface="+mn-lt"/>
              </a:rPr>
            </a:b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I VEĆ HTJEDE PUŠKOM CILJATI, 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KADLI SE PRISJETI 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DA JE VUK MOŽDA PROGUTAO BAKU, PA BI SE MOGLA JOŠ SPASITI. </a:t>
            </a:r>
            <a:br>
              <a:rPr lang="hr-HR" dirty="0"/>
            </a:br>
            <a:r>
              <a:rPr lang="hr-HR" dirty="0"/>
              <a:t> </a:t>
            </a:r>
            <a:br>
              <a:rPr lang="hr-HR" dirty="0"/>
            </a:br>
            <a:br>
              <a:rPr lang="hr-HR" sz="2700" dirty="0">
                <a:latin typeface="+mn-lt"/>
              </a:rPr>
            </a:br>
            <a:br>
              <a:rPr lang="hr-HR" sz="2700" dirty="0">
                <a:latin typeface="+mn-lt"/>
              </a:rPr>
            </a:br>
            <a:br>
              <a:rPr lang="hr-HR" sz="2700" dirty="0">
                <a:latin typeface="+mn-lt"/>
              </a:rPr>
            </a:b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5EE6CA1-985F-42A2-929E-0D03D01D0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382444" y="537879"/>
            <a:ext cx="5256585" cy="5782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E6CD368-415E-42A4-94FC-C67D1CCB25D0}"/>
              </a:ext>
            </a:extLst>
          </p:cNvPr>
          <p:cNvSpPr txBox="1"/>
          <p:nvPr/>
        </p:nvSpPr>
        <p:spPr>
          <a:xfrm>
            <a:off x="10630916" y="551723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Noa</a:t>
            </a:r>
          </a:p>
        </p:txBody>
      </p:sp>
    </p:spTree>
    <p:extLst>
      <p:ext uri="{BB962C8B-B14F-4D97-AF65-F5344CB8AC3E}">
        <p14:creationId xmlns:p14="http://schemas.microsoft.com/office/powerpoint/2010/main" val="1584141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094412" y="562248"/>
            <a:ext cx="5688632" cy="5733504"/>
          </a:xfrm>
        </p:spPr>
        <p:txBody>
          <a:bodyPr rtlCol="0" anchor="ctr">
            <a:normAutofit/>
          </a:bodyPr>
          <a:lstStyle/>
          <a:p>
            <a:pPr algn="just"/>
            <a:r>
              <a:rPr lang="hr-HR" sz="2400" dirty="0">
                <a:latin typeface="+mn-lt"/>
              </a:rPr>
              <a:t>BILA JEDNOM MALA DRAGA DJEVOJČICA, KOJU BI SVATKO ZAVOLIO, ČIM BI JE UGLEDAO,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A NJEZINA JE BAKA VOLJELA TAKO,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DA NIJE ZNALA KAKO BI DJETETU UGODILA.</a:t>
            </a:r>
            <a:br>
              <a:rPr lang="hr-HR" sz="24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JEDNOM JOJ POKLONILA KAPICU OD CRVENA BARŠUNA, ŠTO JE DJEVOJČICI TAKO DOBRO PRISTAJALA, DA DRUGO I NIJE HTJELA NOSITI; PO TOJ JE KAPICI PROZVALI CRVENKAPICOM.</a:t>
            </a:r>
            <a:br>
              <a:rPr lang="hr-HR" dirty="0"/>
            </a:br>
            <a:endParaRPr lang="hr-HR" dirty="0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ED3D5399-3D8A-470D-BF7E-3B3A88D30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463104"/>
            <a:ext cx="5400600" cy="5832648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D82C0A3-8323-4561-8F63-0412C01041A4}"/>
              </a:ext>
            </a:extLst>
          </p:cNvPr>
          <p:cNvSpPr txBox="1"/>
          <p:nvPr/>
        </p:nvSpPr>
        <p:spPr>
          <a:xfrm>
            <a:off x="4798268" y="5517232"/>
            <a:ext cx="74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Roko</a:t>
            </a:r>
          </a:p>
        </p:txBody>
      </p:sp>
    </p:spTree>
    <p:extLst>
      <p:ext uri="{BB962C8B-B14F-4D97-AF65-F5344CB8AC3E}">
        <p14:creationId xmlns:p14="http://schemas.microsoft.com/office/powerpoint/2010/main" val="10164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238428" y="1628800"/>
            <a:ext cx="5446424" cy="4825368"/>
          </a:xfrm>
        </p:spPr>
        <p:txBody>
          <a:bodyPr rtlCol="0" anchor="ctr">
            <a:noAutofit/>
          </a:bodyPr>
          <a:lstStyle/>
          <a:p>
            <a:pPr lvl="0"/>
            <a:r>
              <a:rPr lang="hr-HR" sz="2400" dirty="0">
                <a:latin typeface="+mn-lt"/>
              </a:rPr>
              <a:t>STOGA NE ODAPNE , VEĆ UZME ŠKARE PA STADE VUKU PARATI TRBUH. NEKOLIKO PUTA ZAREŽE I OPAZI KAKO SE ZASJA CRVENA KAPICA. ZAREŽE ON JOŠ NEKOLIKO PUTA, I DJEVOJČICA ISKOČI IZ VUČJE UTROBE.</a:t>
            </a:r>
            <a:br>
              <a:rPr lang="hr-HR" sz="8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- AH, KAKO SAM SE UPLAŠILA – VESELO ĆE CRVENKAPICA.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– KAKO LI BJEŠE TAMNO UNUTRA.</a:t>
            </a:r>
            <a:br>
              <a:rPr lang="hr-HR" sz="800" dirty="0">
                <a:latin typeface="+mn-lt"/>
              </a:rPr>
            </a:br>
            <a:r>
              <a:rPr lang="hr-HR" sz="2400" dirty="0">
                <a:latin typeface="+mn-lt"/>
              </a:rPr>
              <a:t>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NATO IZAĐE I STARA BAKA,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JOŠ ŽIVA; JEDVA DISAŠE.</a:t>
            </a:r>
            <a:br>
              <a:rPr lang="hr-HR" sz="2400" dirty="0">
                <a:latin typeface="+mn-lt"/>
              </a:rPr>
            </a:br>
            <a:br>
              <a:rPr lang="hr-HR" dirty="0"/>
            </a:br>
            <a:br>
              <a:rPr lang="hr-HR" dirty="0"/>
            </a:br>
            <a:endParaRPr lang="hr-HR" sz="2400" dirty="0">
              <a:latin typeface="+mn-lt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8E52737-CFD1-4F28-972F-5D776225D3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527558"/>
            <a:ext cx="5214402" cy="580288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D82C0A3-8323-4561-8F63-0412C01041A4}"/>
              </a:ext>
            </a:extLst>
          </p:cNvPr>
          <p:cNvSpPr txBox="1"/>
          <p:nvPr/>
        </p:nvSpPr>
        <p:spPr>
          <a:xfrm>
            <a:off x="4726260" y="54452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Nia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0418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549796" y="1988840"/>
            <a:ext cx="5832648" cy="5267843"/>
          </a:xfrm>
        </p:spPr>
        <p:txBody>
          <a:bodyPr rtlCol="0" anchor="ctr">
            <a:normAutofit fontScale="90000"/>
          </a:bodyPr>
          <a:lstStyle/>
          <a:p>
            <a:br>
              <a:rPr lang="hr-HR" dirty="0"/>
            </a:br>
            <a:r>
              <a:rPr lang="hr-HR" sz="2700" dirty="0">
                <a:latin typeface="+mn-lt"/>
              </a:rPr>
              <a:t>CRVENKAPICA DONESE KAMENJA, NJIME NATRPAJU VUKA, PA KAD JE OVAJ HTIO POBJEĆI, KAMENJE GA TAKO PRITISNU TE PADNE MRTAV.</a:t>
            </a:r>
            <a:br>
              <a:rPr lang="hr-HR" sz="800" dirty="0">
                <a:latin typeface="+mn-lt"/>
              </a:rPr>
            </a:b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SVO TROJE BIJAŠE ZADOVOLJNO. LOVAC ODERAO S VUKA KRZNO I ODE KUĆI. </a:t>
            </a:r>
            <a:br>
              <a:rPr lang="hr-HR" sz="800" dirty="0">
                <a:latin typeface="+mn-lt"/>
              </a:rPr>
            </a:b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BAKA JE UŽIVALA U KOLAČIMA, PILA VINO ŠTO GA JE DONIJELA CRVENKAPICA, I OPET SE OPORAVILA.</a:t>
            </a:r>
            <a:br>
              <a:rPr lang="hr-HR" sz="2700" dirty="0">
                <a:latin typeface="+mn-lt"/>
              </a:rPr>
            </a:br>
            <a:br>
              <a:rPr lang="hr-HR" dirty="0"/>
            </a:br>
            <a:br>
              <a:rPr lang="hr-HR" sz="2700" dirty="0">
                <a:latin typeface="+mn-lt"/>
              </a:rPr>
            </a:br>
            <a:br>
              <a:rPr lang="hr-HR" sz="2700" dirty="0">
                <a:latin typeface="+mn-lt"/>
              </a:rPr>
            </a:br>
            <a:br>
              <a:rPr lang="hr-HR" sz="2700" dirty="0">
                <a:latin typeface="+mn-lt"/>
              </a:rPr>
            </a:b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B82EA2D-44D7-42D0-B2B1-4ACD2B76FC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598317"/>
            <a:ext cx="5087236" cy="5661366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E6CD368-415E-42A4-94FC-C67D1CCB25D0}"/>
              </a:ext>
            </a:extLst>
          </p:cNvPr>
          <p:cNvSpPr txBox="1"/>
          <p:nvPr/>
        </p:nvSpPr>
        <p:spPr>
          <a:xfrm>
            <a:off x="10270876" y="551723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Mauro</a:t>
            </a:r>
          </a:p>
        </p:txBody>
      </p:sp>
    </p:spTree>
    <p:extLst>
      <p:ext uri="{BB962C8B-B14F-4D97-AF65-F5344CB8AC3E}">
        <p14:creationId xmlns:p14="http://schemas.microsoft.com/office/powerpoint/2010/main" val="88227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238428" y="1052736"/>
            <a:ext cx="5446424" cy="4896544"/>
          </a:xfrm>
        </p:spPr>
        <p:txBody>
          <a:bodyPr rtlCol="0" anchor="ctr">
            <a:noAutofit/>
          </a:bodyPr>
          <a:lstStyle/>
          <a:p>
            <a:br>
              <a:rPr lang="hr-HR" dirty="0"/>
            </a:br>
            <a:r>
              <a:rPr lang="hr-HR" sz="2400" dirty="0">
                <a:latin typeface="+mn-lt"/>
              </a:rPr>
              <a:t>A CRVENKAPICA JE RAZMIŠLJALA:</a:t>
            </a:r>
            <a:br>
              <a:rPr lang="hr-HR" sz="800" dirty="0">
                <a:latin typeface="+mn-lt"/>
              </a:rPr>
            </a:br>
            <a:r>
              <a:rPr lang="hr-HR" sz="2400" dirty="0">
                <a:latin typeface="+mn-lt"/>
              </a:rPr>
              <a:t>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„NE SMIJEŠ NIKAD VIŠE SAMA SKRENUTI S PUTA I TRČATI U ŠUMU, KADA TI MAJKA ZABRANI.“</a:t>
            </a:r>
            <a:br>
              <a:rPr lang="hr-HR" dirty="0"/>
            </a:br>
            <a:br>
              <a:rPr lang="hr-HR" dirty="0"/>
            </a:br>
            <a:endParaRPr lang="hr-HR" sz="2400" dirty="0">
              <a:latin typeface="+mn-lt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85C5207-C9F2-45E6-A1B7-C7F8B7DA09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476672"/>
            <a:ext cx="5221218" cy="581792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D82C0A3-8323-4561-8F63-0412C01041A4}"/>
              </a:ext>
            </a:extLst>
          </p:cNvPr>
          <p:cNvSpPr txBox="1"/>
          <p:nvPr/>
        </p:nvSpPr>
        <p:spPr>
          <a:xfrm>
            <a:off x="4510236" y="55172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Tessa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2577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559832" y="562248"/>
            <a:ext cx="5544617" cy="5733504"/>
          </a:xfrm>
        </p:spPr>
        <p:txBody>
          <a:bodyPr rtlCol="0" anchor="ctr">
            <a:normAutofit/>
          </a:bodyPr>
          <a:lstStyle/>
          <a:p>
            <a:br>
              <a:rPr lang="hr-HR" dirty="0"/>
            </a:br>
            <a:r>
              <a:rPr lang="hr-HR" sz="2400" dirty="0">
                <a:latin typeface="+mn-lt"/>
              </a:rPr>
              <a:t>JEDNOG DANA REČE JOJ MATI:</a:t>
            </a:r>
            <a:br>
              <a:rPr lang="hr-HR" sz="8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- HAJDE, CRVENKAPICE, EVO TI KOLAČA I BOCA VINA, PA ODNESI BAKI DA SE MALO OKRIJEPI; BOLESNA JE I SLABA. </a:t>
            </a:r>
            <a:br>
              <a:rPr lang="hr-HR" sz="8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POĐI ŠTO PRIJE, DOK NIJE PRIPEKLO.</a:t>
            </a:r>
            <a:br>
              <a:rPr lang="hr-HR" dirty="0"/>
            </a:b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56520C-6394-491E-9C2A-631EA73380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507594"/>
            <a:ext cx="5318555" cy="584281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E6CD368-415E-42A4-94FC-C67D1CCB25D0}"/>
              </a:ext>
            </a:extLst>
          </p:cNvPr>
          <p:cNvSpPr txBox="1"/>
          <p:nvPr/>
        </p:nvSpPr>
        <p:spPr>
          <a:xfrm>
            <a:off x="6454452" y="55892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Lucija</a:t>
            </a:r>
          </a:p>
        </p:txBody>
      </p:sp>
    </p:spTree>
    <p:extLst>
      <p:ext uri="{BB962C8B-B14F-4D97-AF65-F5344CB8AC3E}">
        <p14:creationId xmlns:p14="http://schemas.microsoft.com/office/powerpoint/2010/main" val="1675130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5950396" y="1700808"/>
            <a:ext cx="5782752" cy="4248472"/>
          </a:xfrm>
        </p:spPr>
        <p:txBody>
          <a:bodyPr rtlCol="0" anchor="ctr">
            <a:normAutofit fontScale="90000"/>
          </a:bodyPr>
          <a:lstStyle/>
          <a:p>
            <a:r>
              <a:rPr lang="hr-HR" sz="2700" dirty="0">
                <a:latin typeface="+mn-lt"/>
              </a:rPr>
              <a:t>- KAD BUDEŠ VANI, IDI PRAVO I NE SKREĆI S PUTA; MOŽEŠ PASTI I RAZBITI BOCU, PA BAKA NEĆE NIŠTA IMATI. </a:t>
            </a:r>
            <a:br>
              <a:rPr lang="hr-HR" sz="2700" dirty="0">
                <a:latin typeface="+mn-lt"/>
              </a:rPr>
            </a:b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KAD JOJ DOĐEŠ U SOBU, NE ZABORAVI JOJ ZAŽELJETI DOBRO JUTRO; NEMOJ ZAVIRIVATI NAOKOLO PO KUTOVIMA.</a:t>
            </a:r>
            <a:br>
              <a:rPr lang="hr-HR" sz="800" dirty="0"/>
            </a:br>
            <a:br>
              <a:rPr lang="hr-HR" dirty="0"/>
            </a:br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86CF621-B65F-4FFA-86E3-D728CED72B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571918"/>
            <a:ext cx="5134679" cy="5714164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E6CD368-415E-42A4-94FC-C67D1CCB25D0}"/>
              </a:ext>
            </a:extLst>
          </p:cNvPr>
          <p:cNvSpPr txBox="1"/>
          <p:nvPr/>
        </p:nvSpPr>
        <p:spPr>
          <a:xfrm>
            <a:off x="909836" y="53732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Tin</a:t>
            </a:r>
          </a:p>
        </p:txBody>
      </p:sp>
    </p:spTree>
    <p:extLst>
      <p:ext uri="{BB962C8B-B14F-4D97-AF65-F5344CB8AC3E}">
        <p14:creationId xmlns:p14="http://schemas.microsoft.com/office/powerpoint/2010/main" val="352157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415818" y="2743760"/>
            <a:ext cx="5688632" cy="1477328"/>
          </a:xfrm>
        </p:spPr>
        <p:txBody>
          <a:bodyPr rtlCol="0" anchor="ctr">
            <a:normAutofit/>
          </a:bodyPr>
          <a:lstStyle/>
          <a:p>
            <a:br>
              <a:rPr lang="hr-HR" dirty="0"/>
            </a:br>
            <a:endParaRPr lang="hr-HR" dirty="0"/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84D00EF5-A98E-4330-A8A4-DA84B8CDF43E}"/>
              </a:ext>
            </a:extLst>
          </p:cNvPr>
          <p:cNvSpPr/>
          <p:nvPr/>
        </p:nvSpPr>
        <p:spPr>
          <a:xfrm>
            <a:off x="693813" y="2852936"/>
            <a:ext cx="54106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- SVE ĆU IZVRŠITI KAKO TREBA –</a:t>
            </a:r>
          </a:p>
          <a:p>
            <a:r>
              <a:rPr lang="hr-HR" sz="2400" dirty="0"/>
              <a:t> ODGOVORI CRVENKAPICA I PRUŽI MAJCI RUKU.</a:t>
            </a:r>
            <a:br>
              <a:rPr lang="hr-HR" dirty="0"/>
            </a:b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E76B503-40EF-4F34-AE9D-CA254114C8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47" y="539652"/>
            <a:ext cx="5246546" cy="577869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E6CD368-415E-42A4-94FC-C67D1CCB25D0}"/>
              </a:ext>
            </a:extLst>
          </p:cNvPr>
          <p:cNvSpPr txBox="1"/>
          <p:nvPr/>
        </p:nvSpPr>
        <p:spPr>
          <a:xfrm>
            <a:off x="10342884" y="551723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Doris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53523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5983158" y="1331476"/>
            <a:ext cx="5782751" cy="4433138"/>
          </a:xfrm>
        </p:spPr>
        <p:txBody>
          <a:bodyPr rtlCol="0" anchor="ctr">
            <a:normAutofit/>
          </a:bodyPr>
          <a:lstStyle/>
          <a:p>
            <a:r>
              <a:rPr lang="hr-HR" sz="2400" dirty="0">
                <a:latin typeface="+mn-lt"/>
              </a:rPr>
              <a:t>BAKINA KUĆA BILA IZVAN SELA,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U ŠUMI, POLA SATA DALEKO.</a:t>
            </a:r>
            <a:br>
              <a:rPr lang="hr-HR" sz="24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KAD JE CRVENKAPICA DOŠLA U ŠUMU, SRELA JE VUKA. </a:t>
            </a:r>
            <a:br>
              <a:rPr lang="hr-HR" sz="24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NIJE ZNALA KAKO JE TO ZLA ŽIVOTINJA, PA SE NIJE NI BOJALA.</a:t>
            </a:r>
            <a:endParaRPr lang="hr-HR" sz="2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8C23E9C-B89D-4DF3-87A6-D7E520741A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6" y="476083"/>
            <a:ext cx="5233017" cy="590583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E6CD368-415E-42A4-94FC-C67D1CCB25D0}"/>
              </a:ext>
            </a:extLst>
          </p:cNvPr>
          <p:cNvSpPr txBox="1"/>
          <p:nvPr/>
        </p:nvSpPr>
        <p:spPr>
          <a:xfrm>
            <a:off x="909836" y="576461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Luka</a:t>
            </a:r>
          </a:p>
        </p:txBody>
      </p:sp>
    </p:spTree>
    <p:extLst>
      <p:ext uri="{BB962C8B-B14F-4D97-AF65-F5344CB8AC3E}">
        <p14:creationId xmlns:p14="http://schemas.microsoft.com/office/powerpoint/2010/main" val="3735153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765820" y="1412776"/>
            <a:ext cx="5544616" cy="4882976"/>
          </a:xfrm>
        </p:spPr>
        <p:txBody>
          <a:bodyPr rtlCol="0" anchor="ctr">
            <a:normAutofit/>
          </a:bodyPr>
          <a:lstStyle/>
          <a:p>
            <a:pPr lvl="0"/>
            <a:r>
              <a:rPr lang="hr-HR" sz="2400" dirty="0">
                <a:latin typeface="+mn-lt"/>
              </a:rPr>
              <a:t>- A GDJE STANUJE TVOJA BAKA, CRVENKAPICE?</a:t>
            </a:r>
            <a:br>
              <a:rPr lang="hr-HR" sz="800" dirty="0">
                <a:latin typeface="+mn-lt"/>
              </a:rPr>
            </a:b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- OKO ČETVRT SATA DALJE U ŠUMI, ISPOD TRI VELIKA HRASTA;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TAMO JOJ JE KUĆICA ZA LJESKOVOM ŽIVICOM, BIT ĆE DA ZNAŠ –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OBJASNI CRVENKAPICA.</a:t>
            </a:r>
            <a:br>
              <a:rPr lang="hr-HR" dirty="0"/>
            </a:b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1800062-B16B-4EF8-A0ED-6560EE3D03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562248"/>
            <a:ext cx="5256585" cy="578975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E6CD368-415E-42A4-94FC-C67D1CCB25D0}"/>
              </a:ext>
            </a:extLst>
          </p:cNvPr>
          <p:cNvSpPr txBox="1"/>
          <p:nvPr/>
        </p:nvSpPr>
        <p:spPr>
          <a:xfrm>
            <a:off x="10486900" y="55892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Nora</a:t>
            </a:r>
          </a:p>
        </p:txBody>
      </p:sp>
    </p:spTree>
    <p:extLst>
      <p:ext uri="{BB962C8B-B14F-4D97-AF65-F5344CB8AC3E}">
        <p14:creationId xmlns:p14="http://schemas.microsoft.com/office/powerpoint/2010/main" val="323936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264614" y="1610798"/>
            <a:ext cx="5112568" cy="3636404"/>
          </a:xfrm>
        </p:spPr>
        <p:txBody>
          <a:bodyPr rtlCol="0" anchor="ctr">
            <a:normAutofit/>
          </a:bodyPr>
          <a:lstStyle/>
          <a:p>
            <a:r>
              <a:rPr lang="hr-HR" sz="2400" dirty="0">
                <a:latin typeface="+mn-lt"/>
              </a:rPr>
              <a:t>„ MLADO NJEŽNO STVORENJE;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ZAISTA MASTAN ZALOGAJ,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PRIJAT ĆE TI JOŠ BOLJE OD STARE. TREBAŠ LUKAVO UDESITI,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PA DA OBJE ŠČEPAŠ.“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- MIŠLJAŠE VUK IDUĆI POKRAJ CRVENKAPICE,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PA ĆE ONDA GLASNO:</a:t>
            </a:r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491F0FC-0DE2-4CAF-A3B5-4E0C179088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529584"/>
            <a:ext cx="5210761" cy="579883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D82C0A3-8323-4561-8F63-0412C01041A4}"/>
              </a:ext>
            </a:extLst>
          </p:cNvPr>
          <p:cNvSpPr txBox="1"/>
          <p:nvPr/>
        </p:nvSpPr>
        <p:spPr>
          <a:xfrm>
            <a:off x="3214092" y="5589240"/>
            <a:ext cx="74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Lana</a:t>
            </a:r>
          </a:p>
        </p:txBody>
      </p:sp>
    </p:spTree>
    <p:extLst>
      <p:ext uri="{BB962C8B-B14F-4D97-AF65-F5344CB8AC3E}">
        <p14:creationId xmlns:p14="http://schemas.microsoft.com/office/powerpoint/2010/main" val="3549965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686709" y="1484784"/>
            <a:ext cx="5616624" cy="5112568"/>
          </a:xfrm>
        </p:spPr>
        <p:txBody>
          <a:bodyPr rtlCol="0" anchor="ctr">
            <a:normAutofit/>
          </a:bodyPr>
          <a:lstStyle/>
          <a:p>
            <a:r>
              <a:rPr lang="hr-HR" sz="2400" dirty="0">
                <a:latin typeface="+mn-lt"/>
              </a:rPr>
              <a:t>- CRVENKAPICE, LIJEPA LI CVIJEĆA NAOKOLO;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ZAŠTO SE MALO NE OGLEDAŠ?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ČINI MI SE DA TI UOPĆE NE ČUJEŠ KAKO PTICE LIJEPO PJEVAJU.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IDEŠ NEKAKO SAMA ZA SEBE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KAO DA ĆEŠ U ŠKOLU,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A TAKO JE VESELO OVDJE U ŠUMI.</a:t>
            </a:r>
            <a:br>
              <a:rPr lang="hr-HR" dirty="0"/>
            </a:b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C25E59C-A6D5-47C5-AB84-9763E1A581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513320"/>
            <a:ext cx="5331529" cy="5831359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E6CD368-415E-42A4-94FC-C67D1CCB25D0}"/>
              </a:ext>
            </a:extLst>
          </p:cNvPr>
          <p:cNvSpPr txBox="1"/>
          <p:nvPr/>
        </p:nvSpPr>
        <p:spPr>
          <a:xfrm>
            <a:off x="6742484" y="55892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Klara</a:t>
            </a:r>
          </a:p>
        </p:txBody>
      </p:sp>
    </p:spTree>
    <p:extLst>
      <p:ext uri="{BB962C8B-B14F-4D97-AF65-F5344CB8AC3E}">
        <p14:creationId xmlns:p14="http://schemas.microsoft.com/office/powerpoint/2010/main" val="81500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sični motiv knjiga 16 x 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578_TF02801059_TF02801059" id="{DB89B566-E0F2-42D6-A698-87B5FDCFD84D}" vid="{A584ACD0-1732-4BCB-BCC2-84CDD866FBFA}"/>
    </a:ext>
  </a:extLst>
</a:theme>
</file>

<file path=ppt/theme/theme2.xml><?xml version="1.0" encoding="utf-8"?>
<a:theme xmlns:a="http://schemas.openxmlformats.org/drawingml/2006/main" name="Tema sustava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D80E12-3BE9-4746-820E-FFB249F467F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Obrazovna prezentacija s klasičnim motivom knjige (široki zaslon)</Template>
  <TotalTime>339</TotalTime>
  <Words>286</Words>
  <Application>Microsoft Office PowerPoint</Application>
  <PresentationFormat>Prilagođeno</PresentationFormat>
  <Paragraphs>71</Paragraphs>
  <Slides>22</Slides>
  <Notes>22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5" baseType="lpstr">
      <vt:lpstr>Arial</vt:lpstr>
      <vt:lpstr>Constantia</vt:lpstr>
      <vt:lpstr>Klasični motiv knjiga 16 x 9</vt:lpstr>
      <vt:lpstr>CRVENKAPICA</vt:lpstr>
      <vt:lpstr>BILA JEDNOM MALA DRAGA DJEVOJČICA, KOJU BI SVATKO ZAVOLIO, ČIM BI JE UGLEDAO,  A NJEZINA JE BAKA VOLJELA TAKO,  DA NIJE ZNALA KAKO BI DJETETU UGODILA.  JEDNOM JOJ POKLONILA KAPICU OD CRVENA BARŠUNA, ŠTO JE DJEVOJČICI TAKO DOBRO PRISTAJALA, DA DRUGO I NIJE HTJELA NOSITI; PO TOJ JE KAPICI PROZVALI CRVENKAPICOM. </vt:lpstr>
      <vt:lpstr> JEDNOG DANA REČE JOJ MATI:  - HAJDE, CRVENKAPICE, EVO TI KOLAČA I BOCA VINA, PA ODNESI BAKI DA SE MALO OKRIJEPI; BOLESNA JE I SLABA.   POĐI ŠTO PRIJE, DOK NIJE PRIPEKLO. </vt:lpstr>
      <vt:lpstr>- KAD BUDEŠ VANI, IDI PRAVO I NE SKREĆI S PUTA; MOŽEŠ PASTI I RAZBITI BOCU, PA BAKA NEĆE NIŠTA IMATI.   KAD JOJ DOĐEŠ U SOBU, NE ZABORAVI JOJ ZAŽELJETI DOBRO JUTRO; NEMOJ ZAVIRIVATI NAOKOLO PO KUTOVIMA.  </vt:lpstr>
      <vt:lpstr> </vt:lpstr>
      <vt:lpstr>BAKINA KUĆA BILA IZVAN SELA,  U ŠUMI, POLA SATA DALEKO.  KAD JE CRVENKAPICA DOŠLA U ŠUMU, SRELA JE VUKA.   NIJE ZNALA KAKO JE TO ZLA ŽIVOTINJA, PA SE NIJE NI BOJALA.</vt:lpstr>
      <vt:lpstr>- A GDJE STANUJE TVOJA BAKA, CRVENKAPICE?  - OKO ČETVRT SATA DALJE U ŠUMI, ISPOD TRI VELIKA HRASTA;  TAMO JOJ JE KUĆICA ZA LJESKOVOM ŽIVICOM, BIT ĆE DA ZNAŠ –  OBJASNI CRVENKAPICA.   </vt:lpstr>
      <vt:lpstr>„ MLADO NJEŽNO STVORENJE;  ZAISTA MASTAN ZALOGAJ,  PRIJAT ĆE TI JOŠ BOLJE OD STARE. TREBAŠ LUKAVO UDESITI,  PA DA OBJE ŠČEPAŠ.“  - MIŠLJAŠE VUK IDUĆI POKRAJ CRVENKAPICE,  PA ĆE ONDA GLASNO:</vt:lpstr>
      <vt:lpstr>- CRVENKAPICE, LIJEPA LI CVIJEĆA NAOKOLO;  ZAŠTO SE MALO NE OGLEDAŠ?  ČINI MI SE DA TI UOPĆE NE ČUJEŠ KAKO PTICE LIJEPO PJEVAJU.  IDEŠ NEKAKO SAMA ZA SEBE  KAO DA ĆEŠ U ŠKOLU,  A TAKO JE VESELO OVDJE U ŠUMI.   </vt:lpstr>
      <vt:lpstr>CRVENKAPICA POGLEDA NAOKOLO, PA KAD VIDJE KAKO  SUNČANE ZRAKE KROZ DRVEĆE TAMO-AMO POIGRAVAJU  I SVUDA KRASNO CVIJEĆE, POMISLI:   „AKO BAKI DONESEM BUKET CVIJEĆA, OBRADOVAT ĆE SE,  JOŠ JE RANO, DOĆI ĆU NA VRIJEME.“ </vt:lpstr>
      <vt:lpstr>I SKRENE S PUTA I POTRČI U ŠUMU DA NABERE CVIJEĆA.  KAD BI KOJI CVIJET UBRALA,  TRČALA BI DALJE MISLEĆI  DA TAMO IMA JOŠ LJEPŠEGA I TAKO JE IŠLA SVE DUBLJE I DUBLJE U ŠUMU.   </vt:lpstr>
      <vt:lpstr>VUK, MEĐUTIM, OTIĐE PRAVO DO BAKINE KUĆICEI POKUCA NA VRATA. - TKO JE TO? – UPITA BAKA. - CRVENKAPICA; DONIJELA SAM TI KOLAČA I VINA, DAJ OTVORI.  PRITISNI SAMO KVAKU – OGLASI SE BAKA. – PRESLABA SAM, NE MOGU USTATI.  </vt:lpstr>
      <vt:lpstr>VUK PRITISNE KVAKU, VRATA SE OTVORE I ONE POĐE PRAVO POSTELJI TE PROŽDRE BAKU.   ZATIM OBUČE NJEZINE HALJINE, STAVI NJENU KAPU NA GLAVU, LEGNE U NJEZINU POSTELJU I POVUČE ZAVJESE.     </vt:lpstr>
      <vt:lpstr>CRVENKAPICA JE TRČALA  ZA CVIJEĆEM,  PA KAD BIJAŠE NABRALA  VEĆ TOLIKO DA GA VIŠE  NE MOGAŠE DRŽATI U RUCI,  SJETI SE BAKE I POHITI K NJOJ.   </vt:lpstr>
      <vt:lpstr>ZAČUDILA SE ŠTO SU VRATA OTVORENA, A KAD UĐE U SOBU,  UČINI JOJ SE NEŠTO NEOBIČNO  TE POMISLI:   „BOŽE MOJ, KAKO MI JE DANAS TJESKOBNO PRI SRCU,  A INAČE TAKO VOLIM BITI KOD BAKE!“     </vt:lpstr>
      <vt:lpstr>UZDAHNU, PA ĆE GLASNO: -DOBRO JUTRO! – ALI NE DOBI ODGOVORA.   ZATIM PRIĐE K POSTELJI, RAZVUČE ZAVJESE, I GLE:  U NJOJ BAKA, KAPU NAVUKLA NA LICE, SVA JE NEKAKO ČUDNOVATA. </vt:lpstr>
      <vt:lpstr>- EJ, BAKICE, KOLIKE SU TI UŠI! - ZATO DA TE BOLJE ČUJEM. - EJ, BAKICE, KOLIKE SU TI OČI! - DA TE BOLJE VIDIM. - EJ, BAKICE, KOLIKE SU TI RUKE! - DA TE BOLJE DOHVATIM. - ALI, BAKICE ČEMU TI TA    STRAHOVITA USTA? - DA TE BOLJE PROŽDREM! – VIKNE VUK.    SKOČI IZ POSTELJE I PROGUTA JADNU CRVENKAPICU.        </vt:lpstr>
      <vt:lpstr>KAD JE VUK UTAŽIO GLAD,  OPET LEGNE U POSTELJU,  ZASPI I GLASNO ZAHRČE.   POKRAJ KUĆE PROLAZIO JE LOVAC I MISLIO:  „KAKO LI OVA STARA ŽENA HRČE! TREBA VIDJETI ŠTO JOJ JE.“   UĐE U SOBU, A KAD PRIĐE K POSTELJI, SPAZI VUKA.    </vt:lpstr>
      <vt:lpstr>- OVDJE SI MI TI, STARI GREŠNIČE, ODAVNA TE TRAŽIM! – USKLIKNE LOVAC.   I VEĆ HTJEDE PUŠKOM CILJATI,  KADLI SE PRISJETI  DA JE VUK MOŽDA PROGUTAO BAKU, PA BI SE MOGLA JOŠ SPASITI.         </vt:lpstr>
      <vt:lpstr>STOGA NE ODAPNE , VEĆ UZME ŠKARE PA STADE VUKU PARATI TRBUH. NEKOLIKO PUTA ZAREŽE I OPAZI KAKO SE ZASJA CRVENA KAPICA. ZAREŽE ON JOŠ NEKOLIKO PUTA, I DJEVOJČICA ISKOČI IZ VUČJE UTROBE.  - AH, KAKO SAM SE UPLAŠILA – VESELO ĆE CRVENKAPICA.  – KAKO LI BJEŠE TAMNO UNUTRA.   NATO IZAĐE I STARA BAKA,  JOŠ ŽIVA; JEDVA DISAŠE.   </vt:lpstr>
      <vt:lpstr> CRVENKAPICA DONESE KAMENJA, NJIME NATRPAJU VUKA, PA KAD JE OVAJ HTIO POBJEĆI, KAMENJE GA TAKO PRITISNU TE PADNE MRTAV.  SVO TROJE BIJAŠE ZADOVOLJNO. LOVAC ODERAO S VUKA KRZNO I ODE KUĆI.   BAKA JE UŽIVALA U KOLAČIMA, PILA VINO ŠTO GA JE DONIJELA CRVENKAPICA, I OPET SE OPORAVILA.       </vt:lpstr>
      <vt:lpstr> A CRVENKAPICA JE RAZMIŠLJALA:   „NE SMIJEŠ NIKAD VIŠE SAMA SKRENUTI S PUTA I TRČATI U ŠUMU, KADA TI MAJKA ZABRANI.“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CRVENKAPICA</dc:title>
  <dc:creator>Korisnik</dc:creator>
  <cp:lastModifiedBy>Korisnik</cp:lastModifiedBy>
  <cp:revision>28</cp:revision>
  <dcterms:created xsi:type="dcterms:W3CDTF">2025-10-01T09:57:40Z</dcterms:created>
  <dcterms:modified xsi:type="dcterms:W3CDTF">2025-10-06T06:33:55Z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